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wmv" ContentType="video/x-ms-wm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2"/>
  </p:notesMasterIdLst>
  <p:sldIdLst>
    <p:sldId id="257" r:id="rId2"/>
    <p:sldId id="258" r:id="rId3"/>
    <p:sldId id="348" r:id="rId4"/>
    <p:sldId id="347" r:id="rId5"/>
    <p:sldId id="349" r:id="rId6"/>
    <p:sldId id="350" r:id="rId7"/>
    <p:sldId id="351" r:id="rId8"/>
    <p:sldId id="352" r:id="rId9"/>
    <p:sldId id="346" r:id="rId10"/>
    <p:sldId id="353" r:id="rId11"/>
    <p:sldId id="355" r:id="rId12"/>
    <p:sldId id="354" r:id="rId13"/>
    <p:sldId id="356" r:id="rId14"/>
    <p:sldId id="365" r:id="rId15"/>
    <p:sldId id="366" r:id="rId16"/>
    <p:sldId id="357" r:id="rId17"/>
    <p:sldId id="359" r:id="rId18"/>
    <p:sldId id="361" r:id="rId19"/>
    <p:sldId id="358" r:id="rId20"/>
    <p:sldId id="360" r:id="rId21"/>
    <p:sldId id="362" r:id="rId22"/>
    <p:sldId id="363" r:id="rId23"/>
    <p:sldId id="364" r:id="rId24"/>
    <p:sldId id="367" r:id="rId25"/>
    <p:sldId id="368" r:id="rId26"/>
    <p:sldId id="369" r:id="rId27"/>
    <p:sldId id="370" r:id="rId28"/>
    <p:sldId id="371" r:id="rId29"/>
    <p:sldId id="372" r:id="rId30"/>
    <p:sldId id="382" r:id="rId31"/>
    <p:sldId id="383" r:id="rId32"/>
    <p:sldId id="385" r:id="rId33"/>
    <p:sldId id="386" r:id="rId34"/>
    <p:sldId id="387" r:id="rId35"/>
    <p:sldId id="378" r:id="rId36"/>
    <p:sldId id="379" r:id="rId37"/>
    <p:sldId id="381" r:id="rId38"/>
    <p:sldId id="380" r:id="rId39"/>
    <p:sldId id="373" r:id="rId40"/>
    <p:sldId id="269" r:id="rId41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FFF00"/>
    <a:srgbClr val="00A3A6"/>
    <a:srgbClr val="00CC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DA5185-640D-434D-A6FF-566AEBFB2CCB}" type="datetimeFigureOut">
              <a:rPr lang="en-US" smtClean="0"/>
              <a:t>7/3/2023</a:t>
            </a:fld>
            <a:endParaRPr lang="en-US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1F3825-1CDA-4790-8D16-3F1FBA6C81F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0490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ask:</a:t>
            </a:r>
            <a:r>
              <a:rPr lang="en-US" baseline="0" dirty="0"/>
              <a:t> “which one is best”?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9DDBC0-434F-B742-80C0-0C8A63B82837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125646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Now, when</a:t>
            </a:r>
            <a:r>
              <a:rPr lang="en-US" baseline="0" dirty="0"/>
              <a:t> dealing with MO problems, the issue of evolutionary algorithms is: how do we choose who lives and who dies?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9DDBC0-434F-B742-80C0-0C8A63B82837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923355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Sometimes also called “Pareto</a:t>
            </a:r>
            <a:r>
              <a:rPr lang="en-US" baseline="0" dirty="0"/>
              <a:t> Frontier”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9DDBC0-434F-B742-80C0-0C8A63B82837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117902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9DDBC0-434F-B742-80C0-0C8A63B82837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277403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want to keep them</a:t>
            </a:r>
            <a:r>
              <a:rPr lang="en-US" baseline="0" dirty="0"/>
              <a:t> in the population; and generate their “children”, mutated individuals, because it is likely they will have similar performance in the Pareto space.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9DDBC0-434F-B742-80C0-0C8A63B82837}" type="slidenum">
              <a:rPr lang="fr-FR" smtClean="0"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308816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ask: are there any points that you can see that are clearly WORSE than I?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9DDBC0-434F-B742-80C0-0C8A63B82837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320822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ask: are there any points that you can see that are clearly WORSE than I?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9DDBC0-434F-B742-80C0-0C8A63B82837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3282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ask: are there any points that you can see that are clearly WORSE than I?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9DDBC0-434F-B742-80C0-0C8A63B82837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317348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Sometimes also called “Pareto</a:t>
            </a:r>
            <a:r>
              <a:rPr lang="en-US" baseline="0" dirty="0"/>
              <a:t> Frontier”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9DDBC0-434F-B742-80C0-0C8A63B82837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117664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Most people use this picture of Pareto, but I like this one more, because in the last part of his life he decided he</a:t>
            </a:r>
            <a:r>
              <a:rPr lang="en-US" baseline="0" dirty="0"/>
              <a:t> wanted A MASSIVE BEARD, and just went with it.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9DDBC0-434F-B742-80C0-0C8A63B82837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846615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9DDBC0-434F-B742-80C0-0C8A63B82837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741678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9DDBC0-434F-B742-80C0-0C8A63B82837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765663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9DDBC0-434F-B742-80C0-0C8A63B82837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913859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8.png"/><Relationship Id="rId7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 - Version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4405A067-B49C-4F11-A938-80BC29FEEB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37638"/>
            <a:ext cx="4076700" cy="2790825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EC5A9449-A06C-4EA1-A540-CB2DC3C4934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9308" y="2862269"/>
            <a:ext cx="314325" cy="42862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A9A26A8-F041-4097-AF69-174D33070FC9}"/>
              </a:ext>
            </a:extLst>
          </p:cNvPr>
          <p:cNvSpPr/>
          <p:nvPr userDrawn="1"/>
        </p:nvSpPr>
        <p:spPr>
          <a:xfrm>
            <a:off x="0" y="5994603"/>
            <a:ext cx="12192000" cy="8645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800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BF5AA71-3F4D-4E9E-BA5E-688B6C5A5C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01843" y="2767207"/>
            <a:ext cx="9144000" cy="1057708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 algn="l">
              <a:buFontTx/>
              <a:buNone/>
              <a:defRPr sz="3600"/>
            </a:lvl1pPr>
          </a:lstStyle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74FC2D0F-6FA4-4470-9D28-7A04906292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01843" y="3634445"/>
            <a:ext cx="9144000" cy="65492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rgbClr val="275662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fr-FR" dirty="0"/>
              <a:t>Modifiez le style des sous-titres du masque</a:t>
            </a:r>
            <a:endParaRPr lang="en-US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0BA136EC-F916-4BA0-840B-3A2D3BEC369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1852" y="1272218"/>
            <a:ext cx="1546667" cy="417777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0000" y="1018800"/>
            <a:ext cx="752657" cy="919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3237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 - Version 2">
    <p:bg>
      <p:bgPr>
        <a:solidFill>
          <a:srgbClr val="00A3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48F33C8C-4663-47F8-AAC2-AA7669DF27C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1852" y="1272218"/>
            <a:ext cx="1546667" cy="417778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4405A067-B49C-4F11-A938-80BC29FEEB6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" y="2837638"/>
            <a:ext cx="4076190" cy="2790476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EC5A9449-A06C-4EA1-A540-CB2DC3C4934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0962" y="2109006"/>
            <a:ext cx="379159" cy="51703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A9A26A8-F041-4097-AF69-174D33070FC9}"/>
              </a:ext>
            </a:extLst>
          </p:cNvPr>
          <p:cNvSpPr/>
          <p:nvPr userDrawn="1"/>
        </p:nvSpPr>
        <p:spPr>
          <a:xfrm>
            <a:off x="0" y="5994603"/>
            <a:ext cx="12192000" cy="864524"/>
          </a:xfrm>
          <a:prstGeom prst="rect">
            <a:avLst/>
          </a:prstGeom>
          <a:solidFill>
            <a:srgbClr val="00A3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800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BF5AA71-3F4D-4E9E-BA5E-688B6C5A5C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01843" y="1985871"/>
            <a:ext cx="9144000" cy="3106438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 algn="l">
              <a:buFontTx/>
              <a:buNone/>
              <a:defRPr sz="60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74FC2D0F-6FA4-4470-9D28-7A04906292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01843" y="5092309"/>
            <a:ext cx="9144000" cy="65492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accent4">
                    <a:lumMod val="40000"/>
                    <a:lumOff val="60000"/>
                  </a:schemeClr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fr-FR" dirty="0"/>
              <a:t>Modifiez le style des sous-titres du masque</a:t>
            </a:r>
            <a:endParaRPr lang="en-US" dirty="0"/>
          </a:p>
        </p:txBody>
      </p:sp>
      <p:pic>
        <p:nvPicPr>
          <p:cNvPr id="10" name="Image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57" y="1020307"/>
            <a:ext cx="754036" cy="921600"/>
          </a:xfrm>
          <a:prstGeom prst="rect">
            <a:avLst/>
          </a:prstGeom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B11E0E85-32C3-4940-B7AF-CD3F0802CB25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2283" b="75673" l="54554" r="9098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5610" r="4463" b="17653"/>
          <a:stretch/>
        </p:blipFill>
        <p:spPr bwMode="auto">
          <a:xfrm>
            <a:off x="4938382" y="1037974"/>
            <a:ext cx="1295445" cy="884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AA246D40-A200-4021-90C4-4F0A4D1A103B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6383826" y="1073027"/>
            <a:ext cx="1642424" cy="574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9344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assic slide, 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0"/>
          </p:nvPr>
        </p:nvSpPr>
        <p:spPr>
          <a:xfrm>
            <a:off x="838200" y="1423358"/>
            <a:ext cx="10515600" cy="4675817"/>
          </a:xfrm>
        </p:spPr>
        <p:txBody>
          <a:bodyPr/>
          <a:lstStyle/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pic>
        <p:nvPicPr>
          <p:cNvPr id="6" name="Imag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330623"/>
            <a:ext cx="752657" cy="919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26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fr-FR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defRPr>
            </a:lvl1pPr>
          </a:lstStyle>
          <a:p>
            <a:pPr lvl="0"/>
            <a:r>
              <a:rPr lang="fr-FR" dirty="0"/>
              <a:t>Cliquez et modifiez le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6C9E71-A9F7-614A-9800-A4792E755EFD}" type="datetimeFigureOut">
              <a:rPr lang="fr-FR" smtClean="0"/>
              <a:t>03/07/2023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3E414-D2C7-E941-9578-A97E14207AE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682817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415981"/>
            <a:ext cx="10515600" cy="46602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8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684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D85EF67C-DB3C-4ADC-829F-14D87A8664F8}"/>
              </a:ext>
            </a:extLst>
          </p:cNvPr>
          <p:cNvSpPr txBox="1"/>
          <p:nvPr userDrawn="1"/>
        </p:nvSpPr>
        <p:spPr>
          <a:xfrm>
            <a:off x="9923119" y="6337738"/>
            <a:ext cx="20889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b="0" dirty="0">
                <a:solidFill>
                  <a:srgbClr val="00A3A6"/>
                </a:solidFill>
                <a:latin typeface="Raleway" panose="020B0503030101060003" pitchFamily="34" charset="0"/>
              </a:rPr>
              <a:t>p. </a:t>
            </a:r>
            <a:fld id="{10B4F56D-375A-4CA4-ABA3-E73F3ECBB440}" type="slidenum">
              <a:rPr lang="fr-FR" sz="1200" b="0" smtClean="0">
                <a:solidFill>
                  <a:srgbClr val="00A3A6"/>
                </a:solidFill>
                <a:latin typeface="Raleway" panose="020B0503030101060003" pitchFamily="34" charset="0"/>
              </a:rPr>
              <a:pPr algn="r"/>
              <a:t>‹N°›</a:t>
            </a:fld>
            <a:endParaRPr lang="fr-FR" sz="1200" b="0" dirty="0">
              <a:solidFill>
                <a:srgbClr val="00A3A6"/>
              </a:solidFill>
              <a:latin typeface="Raleway" panose="020B0503030101060003" pitchFamily="34" charset="0"/>
            </a:endParaRP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C31A273F-8B3B-4FFA-A6A7-5A556F5FD6D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76187"/>
            <a:ext cx="2000250" cy="800100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DB30FD33-E435-4A46-B168-E07C4F5FE24A}"/>
              </a:ext>
            </a:extLst>
          </p:cNvPr>
          <p:cNvSpPr txBox="1"/>
          <p:nvPr userDrawn="1"/>
        </p:nvSpPr>
        <p:spPr>
          <a:xfrm>
            <a:off x="1142999" y="6350734"/>
            <a:ext cx="671611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 dirty="0">
                <a:solidFill>
                  <a:srgbClr val="275662"/>
                </a:solidFill>
                <a:latin typeface="+mn-lt"/>
              </a:rPr>
              <a:t>TITLE OF THE PRESENTATION HERE (MODIFY IN VIEW -&gt; MASK</a:t>
            </a:r>
            <a:r>
              <a:rPr lang="it-IT" sz="1000" baseline="0" dirty="0">
                <a:solidFill>
                  <a:srgbClr val="275662"/>
                </a:solidFill>
                <a:latin typeface="+mn-lt"/>
              </a:rPr>
              <a:t> / AFFICHAGE -&gt; MASQUE DE DIAPOSITIVES) </a:t>
            </a:r>
            <a:endParaRPr lang="fr-FR" sz="1000" dirty="0">
              <a:solidFill>
                <a:srgbClr val="275662"/>
              </a:solidFill>
              <a:latin typeface="+mn-lt"/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8EB41401-1E18-450D-B56F-5BE5E627703C}"/>
              </a:ext>
            </a:extLst>
          </p:cNvPr>
          <p:cNvSpPr txBox="1"/>
          <p:nvPr userDrawn="1"/>
        </p:nvSpPr>
        <p:spPr>
          <a:xfrm>
            <a:off x="1142999" y="6533137"/>
            <a:ext cx="671611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 dirty="0">
                <a:solidFill>
                  <a:srgbClr val="00A3A6"/>
                </a:solidFill>
                <a:latin typeface="+mj-lt"/>
              </a:rPr>
              <a:t>Alberto</a:t>
            </a:r>
            <a:r>
              <a:rPr lang="it-IT" sz="1000" baseline="0" dirty="0">
                <a:solidFill>
                  <a:srgbClr val="00A3A6"/>
                </a:solidFill>
                <a:latin typeface="+mj-lt"/>
              </a:rPr>
              <a:t> TONDA</a:t>
            </a:r>
            <a:r>
              <a:rPr lang="it-IT" sz="1000" baseline="0">
                <a:solidFill>
                  <a:srgbClr val="00A3A6"/>
                </a:solidFill>
                <a:latin typeface="+mj-lt"/>
              </a:rPr>
              <a:t>, Team EKINOCS</a:t>
            </a:r>
            <a:r>
              <a:rPr lang="it-IT" sz="1000" baseline="0" dirty="0">
                <a:solidFill>
                  <a:srgbClr val="00A3A6"/>
                </a:solidFill>
                <a:latin typeface="+mj-lt"/>
              </a:rPr>
              <a:t>, UMR 518 MIA-PS, INRAE, Université Paris-Saclay</a:t>
            </a:r>
            <a:endParaRPr lang="fr-FR" sz="1000" dirty="0">
              <a:solidFill>
                <a:srgbClr val="00A3A6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396211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0" r:id="rId2"/>
    <p:sldLayoutId id="2147483662" r:id="rId3"/>
    <p:sldLayoutId id="2147483663" r:id="rId4"/>
  </p:sldLayoutIdLst>
  <p:txStyles>
    <p:titleStyle>
      <a:lvl1pPr marL="571500" indent="-571500" algn="l" defTabSz="914400" rtl="0" eaLnBrk="1" latinLnBrk="0" hangingPunct="1">
        <a:lnSpc>
          <a:spcPct val="90000"/>
        </a:lnSpc>
        <a:spcBef>
          <a:spcPct val="0"/>
        </a:spcBef>
        <a:buFontTx/>
        <a:buBlip>
          <a:blip r:embed="rId7"/>
        </a:buBlip>
        <a:defRPr sz="4400" b="1" kern="1200" baseline="0">
          <a:solidFill>
            <a:srgbClr val="00A3A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it-IT" sz="7200" dirty="0"/>
              <a:t>Multi-Objective Optimization</a:t>
            </a:r>
            <a:endParaRPr lang="fr-FR" sz="7200" dirty="0"/>
          </a:p>
        </p:txBody>
      </p:sp>
      <p:sp>
        <p:nvSpPr>
          <p:cNvPr id="5" name="Sous-titre 4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fr-FR" dirty="0"/>
              <a:t>Alberto TONDA</a:t>
            </a:r>
          </a:p>
          <a:p>
            <a:r>
              <a:rPr lang="fr-FR" i="1" dirty="0"/>
              <a:t>UMR 518 MIA-PS, INRAE, AgroParisTech, Université Paris-Saclay</a:t>
            </a:r>
            <a:br>
              <a:rPr lang="fr-FR" i="1" dirty="0"/>
            </a:br>
            <a:r>
              <a:rPr lang="fr-FR" i="1" dirty="0"/>
              <a:t>UAR 3611, Institut des Systèmes Complexes de Paris Île-de-France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564452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fr-FR" sz="4400" b="1" i="0" u="none" strike="noStrike" kern="1200" cap="none" spc="0" normalizeH="0" baseline="0" noProof="0" dirty="0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Multi-objective </a:t>
            </a:r>
            <a:r>
              <a:rPr kumimoji="0" lang="fr-FR" sz="4400" b="1" i="0" u="none" strike="noStrike" kern="1200" cap="none" spc="0" normalizeH="0" baseline="0" noProof="0" dirty="0" err="1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problems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Pareto-optimality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Pareto for </a:t>
            </a:r>
            <a:r>
              <a:rPr lang="en-US" i="1" dirty="0">
                <a:solidFill>
                  <a:srgbClr val="FF0000"/>
                </a:solidFill>
              </a:rPr>
              <a:t>minimizing</a:t>
            </a:r>
            <a:r>
              <a:rPr lang="en-US" i="1" dirty="0"/>
              <a:t> </a:t>
            </a:r>
            <a:r>
              <a:rPr lang="en-US" dirty="0"/>
              <a:t>or </a:t>
            </a:r>
            <a:r>
              <a:rPr lang="en-US" i="1" dirty="0">
                <a:solidFill>
                  <a:srgbClr val="0070C0"/>
                </a:solidFill>
              </a:rPr>
              <a:t>maximizing</a:t>
            </a:r>
          </a:p>
        </p:txBody>
      </p:sp>
      <p:pic>
        <p:nvPicPr>
          <p:cNvPr id="2050" name="Picture 2" descr="Risultati immagini per vilfredo paret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5475" y="1201764"/>
            <a:ext cx="1450487" cy="199739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Risultati immagini per vilfredo paret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5962" y="1201764"/>
            <a:ext cx="1510633" cy="199739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ZoneTexte 3"/>
              <p:cNvSpPr txBox="1"/>
              <p:nvPr/>
            </p:nvSpPr>
            <p:spPr>
              <a:xfrm>
                <a:off x="2360391" y="1900416"/>
                <a:ext cx="187993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fr-FR" sz="3200" dirty="0"/>
                  <a:t> : solution</a:t>
                </a:r>
              </a:p>
            </p:txBody>
          </p:sp>
        </mc:Choice>
        <mc:Fallback xmlns="">
          <p:sp>
            <p:nvSpPr>
              <p:cNvPr id="4" name="ZoneText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0391" y="1900416"/>
                <a:ext cx="1879938" cy="492443"/>
              </a:xfrm>
              <a:prstGeom prst="rect">
                <a:avLst/>
              </a:prstGeom>
              <a:blipFill>
                <a:blip r:embed="rId5"/>
                <a:stretch>
                  <a:fillRect t="-24691" r="-11327" b="-493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/>
              <p:cNvSpPr txBox="1"/>
              <p:nvPr/>
            </p:nvSpPr>
            <p:spPr>
              <a:xfrm>
                <a:off x="4779828" y="1900416"/>
                <a:ext cx="2318392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m:rPr>
                          <m:nor/>
                        </m:rPr>
                        <a:rPr lang="en-US" sz="3200">
                          <a:latin typeface="Cambria Math" panose="02040503050406030204" pitchFamily="18" charset="0"/>
                        </a:rPr>
                        <m:t>: </m:t>
                      </m:r>
                      <m:r>
                        <m:rPr>
                          <m:nor/>
                        </m:rPr>
                        <a:rPr lang="en-US" sz="3200">
                          <a:latin typeface="Cambria Math" panose="02040503050406030204" pitchFamily="18" charset="0"/>
                        </a:rPr>
                        <m:t>fitness</m:t>
                      </m:r>
                    </m:oMath>
                  </m:oMathPara>
                </a14:m>
                <a:endParaRPr lang="fr-FR" sz="3200" dirty="0"/>
              </a:p>
            </p:txBody>
          </p:sp>
        </mc:Choice>
        <mc:Fallback xmlns="">
          <p:sp>
            <p:nvSpPr>
              <p:cNvPr id="7" name="ZoneTexte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9828" y="1900416"/>
                <a:ext cx="2318392" cy="49244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/>
              <p:cNvSpPr txBox="1"/>
              <p:nvPr/>
            </p:nvSpPr>
            <p:spPr>
              <a:xfrm>
                <a:off x="2588427" y="2500005"/>
                <a:ext cx="3865866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∄</m:t>
                              </m:r>
                              <m:sSup>
                                <m:sSupPr>
                                  <m:ctrlPr>
                                    <a:rPr lang="it-IT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it-IT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it-IT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: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3200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32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 </m:t>
                      </m:r>
                      <m:r>
                        <a:rPr lang="it-IT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fr-FR" sz="3200" dirty="0"/>
              </a:p>
            </p:txBody>
          </p:sp>
        </mc:Choice>
        <mc:Fallback xmlns="">
          <p:sp>
            <p:nvSpPr>
              <p:cNvPr id="8" name="ZoneTexte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8427" y="2500005"/>
                <a:ext cx="3865866" cy="49244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Connecteur droit avec flèche 5"/>
          <p:cNvCxnSpPr/>
          <p:nvPr/>
        </p:nvCxnSpPr>
        <p:spPr>
          <a:xfrm flipV="1">
            <a:off x="2566416" y="3854423"/>
            <a:ext cx="0" cy="19476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Connecteur droit avec flèche 36"/>
          <p:cNvCxnSpPr/>
          <p:nvPr/>
        </p:nvCxnSpPr>
        <p:spPr>
          <a:xfrm>
            <a:off x="2566416" y="5802095"/>
            <a:ext cx="1902714" cy="30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Connecteur droit avec flèche 39"/>
          <p:cNvCxnSpPr/>
          <p:nvPr/>
        </p:nvCxnSpPr>
        <p:spPr>
          <a:xfrm flipV="1">
            <a:off x="5163502" y="3857471"/>
            <a:ext cx="0" cy="19476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Connecteur droit avec flèche 40"/>
          <p:cNvCxnSpPr/>
          <p:nvPr/>
        </p:nvCxnSpPr>
        <p:spPr>
          <a:xfrm>
            <a:off x="5163502" y="5805143"/>
            <a:ext cx="1902714" cy="30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Forme libre 38"/>
          <p:cNvSpPr/>
          <p:nvPr/>
        </p:nvSpPr>
        <p:spPr>
          <a:xfrm>
            <a:off x="2704852" y="4107407"/>
            <a:ext cx="1493768" cy="1510314"/>
          </a:xfrm>
          <a:custGeom>
            <a:avLst/>
            <a:gdLst>
              <a:gd name="connsiteX0" fmla="*/ 45968 w 1493768"/>
              <a:gd name="connsiteY0" fmla="*/ 0 h 1760250"/>
              <a:gd name="connsiteX1" fmla="*/ 68828 w 1493768"/>
              <a:gd name="connsiteY1" fmla="*/ 1104900 h 1760250"/>
              <a:gd name="connsiteX2" fmla="*/ 701288 w 1493768"/>
              <a:gd name="connsiteY2" fmla="*/ 1668780 h 1760250"/>
              <a:gd name="connsiteX3" fmla="*/ 1493768 w 1493768"/>
              <a:gd name="connsiteY3" fmla="*/ 1752600 h 1760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93768" h="1760250">
                <a:moveTo>
                  <a:pt x="45968" y="0"/>
                </a:moveTo>
                <a:cubicBezTo>
                  <a:pt x="2788" y="413385"/>
                  <a:pt x="-40392" y="826770"/>
                  <a:pt x="68828" y="1104900"/>
                </a:cubicBezTo>
                <a:cubicBezTo>
                  <a:pt x="178048" y="1383030"/>
                  <a:pt x="463798" y="1560830"/>
                  <a:pt x="701288" y="1668780"/>
                </a:cubicBezTo>
                <a:cubicBezTo>
                  <a:pt x="938778" y="1776730"/>
                  <a:pt x="1216273" y="1764665"/>
                  <a:pt x="1493768" y="1752600"/>
                </a:cubicBezTo>
              </a:path>
            </a:pathLst>
          </a:custGeom>
          <a:ln w="28575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Forme libre 43"/>
          <p:cNvSpPr/>
          <p:nvPr/>
        </p:nvSpPr>
        <p:spPr>
          <a:xfrm rot="10800000">
            <a:off x="5343562" y="4107407"/>
            <a:ext cx="1493768" cy="1510314"/>
          </a:xfrm>
          <a:custGeom>
            <a:avLst/>
            <a:gdLst>
              <a:gd name="connsiteX0" fmla="*/ 45968 w 1493768"/>
              <a:gd name="connsiteY0" fmla="*/ 0 h 1760250"/>
              <a:gd name="connsiteX1" fmla="*/ 68828 w 1493768"/>
              <a:gd name="connsiteY1" fmla="*/ 1104900 h 1760250"/>
              <a:gd name="connsiteX2" fmla="*/ 701288 w 1493768"/>
              <a:gd name="connsiteY2" fmla="*/ 1668780 h 1760250"/>
              <a:gd name="connsiteX3" fmla="*/ 1493768 w 1493768"/>
              <a:gd name="connsiteY3" fmla="*/ 1752600 h 1760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93768" h="1760250">
                <a:moveTo>
                  <a:pt x="45968" y="0"/>
                </a:moveTo>
                <a:cubicBezTo>
                  <a:pt x="2788" y="413385"/>
                  <a:pt x="-40392" y="826770"/>
                  <a:pt x="68828" y="1104900"/>
                </a:cubicBezTo>
                <a:cubicBezTo>
                  <a:pt x="178048" y="1383030"/>
                  <a:pt x="463798" y="1560830"/>
                  <a:pt x="701288" y="1668780"/>
                </a:cubicBezTo>
                <a:cubicBezTo>
                  <a:pt x="938778" y="1776730"/>
                  <a:pt x="1216273" y="1764665"/>
                  <a:pt x="1493768" y="1752600"/>
                </a:cubicBezTo>
              </a:path>
            </a:pathLst>
          </a:custGeom>
          <a:ln w="28575">
            <a:solidFill>
              <a:srgbClr val="0070C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5" name="Connecteur droit avec flèche 44"/>
          <p:cNvCxnSpPr/>
          <p:nvPr/>
        </p:nvCxnSpPr>
        <p:spPr>
          <a:xfrm flipV="1">
            <a:off x="7975282" y="3812164"/>
            <a:ext cx="0" cy="19476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Connecteur droit avec flèche 45"/>
          <p:cNvCxnSpPr/>
          <p:nvPr/>
        </p:nvCxnSpPr>
        <p:spPr>
          <a:xfrm>
            <a:off x="7975282" y="5759836"/>
            <a:ext cx="1902714" cy="30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Forme libre 41"/>
          <p:cNvSpPr/>
          <p:nvPr/>
        </p:nvSpPr>
        <p:spPr>
          <a:xfrm>
            <a:off x="8197692" y="3926081"/>
            <a:ext cx="1571149" cy="1699260"/>
          </a:xfrm>
          <a:custGeom>
            <a:avLst/>
            <a:gdLst>
              <a:gd name="connsiteX0" fmla="*/ 0 w 1790700"/>
              <a:gd name="connsiteY0" fmla="*/ 0 h 1699260"/>
              <a:gd name="connsiteX1" fmla="*/ 601980 w 1790700"/>
              <a:gd name="connsiteY1" fmla="*/ 91440 h 1699260"/>
              <a:gd name="connsiteX2" fmla="*/ 647700 w 1790700"/>
              <a:gd name="connsiteY2" fmla="*/ 464820 h 1699260"/>
              <a:gd name="connsiteX3" fmla="*/ 1143000 w 1790700"/>
              <a:gd name="connsiteY3" fmla="*/ 632460 h 1699260"/>
              <a:gd name="connsiteX4" fmla="*/ 1211580 w 1790700"/>
              <a:gd name="connsiteY4" fmla="*/ 1120140 h 1699260"/>
              <a:gd name="connsiteX5" fmla="*/ 1303020 w 1790700"/>
              <a:gd name="connsiteY5" fmla="*/ 1386840 h 1699260"/>
              <a:gd name="connsiteX6" fmla="*/ 1668780 w 1790700"/>
              <a:gd name="connsiteY6" fmla="*/ 1508760 h 1699260"/>
              <a:gd name="connsiteX7" fmla="*/ 1790700 w 1790700"/>
              <a:gd name="connsiteY7" fmla="*/ 1699260 h 1699260"/>
              <a:gd name="connsiteX8" fmla="*/ 1790700 w 1790700"/>
              <a:gd name="connsiteY8" fmla="*/ 1699260 h 1699260"/>
              <a:gd name="connsiteX9" fmla="*/ 1790700 w 1790700"/>
              <a:gd name="connsiteY9" fmla="*/ 1699260 h 1699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90700" h="1699260">
                <a:moveTo>
                  <a:pt x="0" y="0"/>
                </a:moveTo>
                <a:cubicBezTo>
                  <a:pt x="247015" y="6985"/>
                  <a:pt x="494030" y="13970"/>
                  <a:pt x="601980" y="91440"/>
                </a:cubicBezTo>
                <a:cubicBezTo>
                  <a:pt x="709930" y="168910"/>
                  <a:pt x="557530" y="374650"/>
                  <a:pt x="647700" y="464820"/>
                </a:cubicBezTo>
                <a:cubicBezTo>
                  <a:pt x="737870" y="554990"/>
                  <a:pt x="1049020" y="523240"/>
                  <a:pt x="1143000" y="632460"/>
                </a:cubicBezTo>
                <a:cubicBezTo>
                  <a:pt x="1236980" y="741680"/>
                  <a:pt x="1184910" y="994410"/>
                  <a:pt x="1211580" y="1120140"/>
                </a:cubicBezTo>
                <a:cubicBezTo>
                  <a:pt x="1238250" y="1245870"/>
                  <a:pt x="1226820" y="1322070"/>
                  <a:pt x="1303020" y="1386840"/>
                </a:cubicBezTo>
                <a:cubicBezTo>
                  <a:pt x="1379220" y="1451610"/>
                  <a:pt x="1587500" y="1456690"/>
                  <a:pt x="1668780" y="1508760"/>
                </a:cubicBezTo>
                <a:cubicBezTo>
                  <a:pt x="1750060" y="1560830"/>
                  <a:pt x="1790700" y="1699260"/>
                  <a:pt x="1790700" y="1699260"/>
                </a:cubicBezTo>
                <a:lnTo>
                  <a:pt x="1790700" y="1699260"/>
                </a:lnTo>
                <a:lnTo>
                  <a:pt x="1790700" y="1699260"/>
                </a:lnTo>
              </a:path>
            </a:pathLst>
          </a:custGeom>
          <a:ln w="28575">
            <a:solidFill>
              <a:srgbClr val="0070C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17027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fr-FR" sz="4400" b="1" i="0" u="none" strike="noStrike" kern="1200" cap="none" spc="0" normalizeH="0" baseline="0" noProof="0" dirty="0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Multi-objective </a:t>
            </a:r>
            <a:r>
              <a:rPr kumimoji="0" lang="fr-FR" sz="4400" b="1" i="0" u="none" strike="noStrike" kern="1200" cap="none" spc="0" normalizeH="0" baseline="0" noProof="0" dirty="0" err="1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problems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Real-world problems are often MO</a:t>
            </a:r>
          </a:p>
          <a:p>
            <a:pPr lvl="1"/>
            <a:r>
              <a:rPr lang="en-US" dirty="0"/>
              <a:t>Often with A LOT of conflicting objectives</a:t>
            </a:r>
          </a:p>
          <a:p>
            <a:pPr lvl="1"/>
            <a:r>
              <a:rPr lang="en-US" dirty="0"/>
              <a:t>Plane tickets: seat position, airline, airport…</a:t>
            </a:r>
          </a:p>
          <a:p>
            <a:pPr lvl="1"/>
            <a:r>
              <a:rPr lang="en-US" dirty="0"/>
              <a:t>Production: energy, quality, price, …</a:t>
            </a:r>
          </a:p>
          <a:p>
            <a:pPr lvl="1"/>
            <a:r>
              <a:rPr lang="en-US" dirty="0"/>
              <a:t>Distribution: speed, cost, employment, …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37741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fr-FR" sz="4400" b="1" i="0" u="none" strike="noStrike" kern="1200" cap="none" spc="0" normalizeH="0" baseline="0" noProof="0" dirty="0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Multi-objective </a:t>
            </a:r>
            <a:r>
              <a:rPr kumimoji="0" lang="fr-FR" sz="4400" b="1" i="0" u="none" strike="noStrike" kern="1200" cap="none" spc="0" normalizeH="0" baseline="0" noProof="0" dirty="0" err="1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optimization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Single-objective optimization</a:t>
            </a:r>
          </a:p>
          <a:p>
            <a:pPr lvl="1"/>
            <a:r>
              <a:rPr lang="en-US" dirty="0"/>
              <a:t>Find ONE best solution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Multi-objective optimization</a:t>
            </a:r>
          </a:p>
          <a:p>
            <a:pPr lvl="1"/>
            <a:r>
              <a:rPr lang="en-US" dirty="0"/>
              <a:t>Find </a:t>
            </a:r>
            <a:r>
              <a:rPr lang="en-US" u="sng" dirty="0"/>
              <a:t>THE PARETO FRONT</a:t>
            </a:r>
            <a:r>
              <a:rPr lang="en-US" dirty="0"/>
              <a:t> (hard, maybe impossible)</a:t>
            </a:r>
            <a:endParaRPr lang="en-US" u="sng" dirty="0"/>
          </a:p>
          <a:p>
            <a:pPr lvl="1"/>
            <a:r>
              <a:rPr lang="en-US" dirty="0"/>
              <a:t>Find as many non-dominated points as possible</a:t>
            </a:r>
          </a:p>
          <a:p>
            <a:pPr lvl="1"/>
            <a:r>
              <a:rPr lang="en-US" dirty="0"/>
              <a:t>Finding one point on the Pareto front is easy…</a:t>
            </a:r>
          </a:p>
          <a:p>
            <a:pPr lvl="1"/>
            <a:r>
              <a:rPr lang="en-US" dirty="0"/>
              <a:t>…but finding many is not!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673415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fr-FR" sz="4400" b="1" i="0" u="none" strike="noStrike" kern="1200" cap="none" spc="0" normalizeH="0" baseline="0" noProof="0" dirty="0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Multi-objective </a:t>
            </a:r>
            <a:r>
              <a:rPr kumimoji="0" lang="fr-FR" sz="4400" b="1" i="0" u="none" strike="noStrike" kern="1200" cap="none" spc="0" normalizeH="0" baseline="0" noProof="0" dirty="0" err="1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optimization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Techniques to deal with MO</a:t>
            </a:r>
          </a:p>
          <a:p>
            <a:pPr lvl="1"/>
            <a:r>
              <a:rPr lang="en-US" dirty="0"/>
              <a:t>Assign weights to objectives, adjust weights</a:t>
            </a:r>
          </a:p>
          <a:p>
            <a:pPr lvl="1"/>
            <a:r>
              <a:rPr lang="en-US" dirty="0"/>
              <a:t>Some only work on (differential) equations</a:t>
            </a:r>
          </a:p>
          <a:p>
            <a:pPr lvl="1"/>
            <a:r>
              <a:rPr lang="en-US" dirty="0"/>
              <a:t>Multi-objective EAs (</a:t>
            </a:r>
            <a:r>
              <a:rPr lang="en-US" b="1" dirty="0"/>
              <a:t>state-of-the-art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EAs are particularly suited</a:t>
            </a:r>
          </a:p>
          <a:p>
            <a:pPr lvl="1"/>
            <a:r>
              <a:rPr lang="en-US" dirty="0"/>
              <a:t>Population of solutions -&gt; lots of points!</a:t>
            </a:r>
          </a:p>
          <a:p>
            <a:pPr lvl="1"/>
            <a:r>
              <a:rPr lang="en-US" dirty="0"/>
              <a:t>Black-box optimization -&gt; easy to adopt!</a:t>
            </a:r>
          </a:p>
          <a:p>
            <a:pPr lvl="1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448529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fr-FR" sz="4400" b="1" i="0" u="none" strike="noStrike" kern="1200" cap="none" spc="0" normalizeH="0" baseline="0" noProof="0" dirty="0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Multi-objective </a:t>
            </a:r>
            <a:r>
              <a:rPr kumimoji="0" lang="fr-FR" sz="4400" b="1" i="0" u="none" strike="noStrike" kern="1200" cap="none" spc="0" normalizeH="0" baseline="0" noProof="0" dirty="0" err="1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optimization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MOEAs (general idea)</a:t>
            </a:r>
          </a:p>
          <a:p>
            <a:pPr lvl="1"/>
            <a:r>
              <a:rPr lang="en-US" dirty="0"/>
              <a:t>Create population, evaluate</a:t>
            </a:r>
          </a:p>
          <a:p>
            <a:pPr lvl="1"/>
            <a:r>
              <a:rPr lang="en-US" dirty="0"/>
              <a:t>Create offspring</a:t>
            </a:r>
          </a:p>
          <a:p>
            <a:pPr lvl="1"/>
            <a:r>
              <a:rPr lang="en-US" dirty="0"/>
              <a:t>Find Pareto front</a:t>
            </a:r>
          </a:p>
          <a:p>
            <a:pPr lvl="1"/>
            <a:r>
              <a:rPr lang="en-US" dirty="0"/>
              <a:t>Remove individuals in Pareto front</a:t>
            </a:r>
          </a:p>
          <a:p>
            <a:pPr lvl="1"/>
            <a:r>
              <a:rPr lang="en-US" dirty="0" err="1"/>
              <a:t>Recompute</a:t>
            </a:r>
            <a:r>
              <a:rPr lang="en-US" dirty="0"/>
              <a:t> Pareto front (iterate)</a:t>
            </a:r>
          </a:p>
          <a:p>
            <a:pPr lvl="1"/>
            <a:r>
              <a:rPr lang="en-US" dirty="0"/>
              <a:t>Obtain list of fronts</a:t>
            </a:r>
          </a:p>
          <a:p>
            <a:pPr lvl="1"/>
            <a:r>
              <a:rPr lang="en-US" dirty="0"/>
              <a:t>Kill individuals starting from worst fronts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795509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orme libre 33"/>
          <p:cNvSpPr/>
          <p:nvPr/>
        </p:nvSpPr>
        <p:spPr>
          <a:xfrm>
            <a:off x="4709261" y="3465799"/>
            <a:ext cx="1918685" cy="1792224"/>
          </a:xfrm>
          <a:custGeom>
            <a:avLst/>
            <a:gdLst>
              <a:gd name="connsiteX0" fmla="*/ 89885 w 1918685"/>
              <a:gd name="connsiteY0" fmla="*/ 0 h 1792224"/>
              <a:gd name="connsiteX1" fmla="*/ 208757 w 1918685"/>
              <a:gd name="connsiteY1" fmla="*/ 740664 h 1792224"/>
              <a:gd name="connsiteX2" fmla="*/ 1918685 w 1918685"/>
              <a:gd name="connsiteY2" fmla="*/ 1792224 h 1792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18685" h="1792224">
                <a:moveTo>
                  <a:pt x="89885" y="0"/>
                </a:moveTo>
                <a:cubicBezTo>
                  <a:pt x="-3079" y="220980"/>
                  <a:pt x="-96043" y="441960"/>
                  <a:pt x="208757" y="740664"/>
                </a:cubicBezTo>
                <a:cubicBezTo>
                  <a:pt x="513557" y="1039368"/>
                  <a:pt x="1216121" y="1415796"/>
                  <a:pt x="1918685" y="1792224"/>
                </a:cubicBezTo>
              </a:path>
            </a:pathLst>
          </a:cu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Forme libre 28"/>
          <p:cNvSpPr/>
          <p:nvPr/>
        </p:nvSpPr>
        <p:spPr>
          <a:xfrm>
            <a:off x="3979343" y="2916141"/>
            <a:ext cx="2918047" cy="2789699"/>
          </a:xfrm>
          <a:custGeom>
            <a:avLst/>
            <a:gdLst>
              <a:gd name="connsiteX0" fmla="*/ 1111 w 2918047"/>
              <a:gd name="connsiteY0" fmla="*/ 0 h 2761488"/>
              <a:gd name="connsiteX1" fmla="*/ 476599 w 2918047"/>
              <a:gd name="connsiteY1" fmla="*/ 1828800 h 2761488"/>
              <a:gd name="connsiteX2" fmla="*/ 2918047 w 2918047"/>
              <a:gd name="connsiteY2" fmla="*/ 2761488 h 2761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18047" h="2761488">
                <a:moveTo>
                  <a:pt x="1111" y="0"/>
                </a:moveTo>
                <a:cubicBezTo>
                  <a:pt x="-4223" y="684276"/>
                  <a:pt x="-9557" y="1368552"/>
                  <a:pt x="476599" y="1828800"/>
                </a:cubicBezTo>
                <a:cubicBezTo>
                  <a:pt x="962755" y="2289048"/>
                  <a:pt x="1940401" y="2525268"/>
                  <a:pt x="2918047" y="2761488"/>
                </a:cubicBezTo>
              </a:path>
            </a:pathLst>
          </a:cu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fr-FR" sz="4400" b="1" i="0" u="none" strike="noStrike" kern="1200" cap="none" spc="0" normalizeH="0" baseline="0" noProof="0" dirty="0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Multi-objective </a:t>
            </a:r>
            <a:r>
              <a:rPr kumimoji="0" lang="fr-FR" sz="4400" b="1" i="0" u="none" strike="noStrike" kern="1200" cap="none" spc="0" normalizeH="0" baseline="0" noProof="0" dirty="0" err="1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optimization</a:t>
            </a:r>
            <a:endParaRPr lang="fr-FR" dirty="0"/>
          </a:p>
        </p:txBody>
      </p:sp>
      <p:grpSp>
        <p:nvGrpSpPr>
          <p:cNvPr id="5" name="Group 4"/>
          <p:cNvGrpSpPr>
            <a:grpSpLocks noChangeAspect="1"/>
          </p:cNvGrpSpPr>
          <p:nvPr/>
        </p:nvGrpSpPr>
        <p:grpSpPr>
          <a:xfrm>
            <a:off x="3376555" y="1862414"/>
            <a:ext cx="5671774" cy="4519556"/>
            <a:chOff x="5796136" y="331751"/>
            <a:chExt cx="2490910" cy="2451559"/>
          </a:xfrm>
        </p:grpSpPr>
        <p:cxnSp>
          <p:nvCxnSpPr>
            <p:cNvPr id="6" name="Straight Arrow Connector 14"/>
            <p:cNvCxnSpPr/>
            <p:nvPr/>
          </p:nvCxnSpPr>
          <p:spPr>
            <a:xfrm flipV="1">
              <a:off x="5796136" y="331751"/>
              <a:ext cx="0" cy="2450081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Arrow Connector 15"/>
            <p:cNvCxnSpPr/>
            <p:nvPr/>
          </p:nvCxnSpPr>
          <p:spPr>
            <a:xfrm>
              <a:off x="5796138" y="2781834"/>
              <a:ext cx="2490908" cy="1476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" name="TextBox 13"/>
          <p:cNvSpPr txBox="1"/>
          <p:nvPr/>
        </p:nvSpPr>
        <p:spPr>
          <a:xfrm>
            <a:off x="1688592" y="1817409"/>
            <a:ext cx="16711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Flight duration (h)</a:t>
            </a:r>
          </a:p>
        </p:txBody>
      </p:sp>
      <p:sp>
        <p:nvSpPr>
          <p:cNvPr id="9" name="TextBox 16"/>
          <p:cNvSpPr txBox="1"/>
          <p:nvPr/>
        </p:nvSpPr>
        <p:spPr>
          <a:xfrm>
            <a:off x="7752184" y="6488636"/>
            <a:ext cx="1663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Ticket price (€)</a:t>
            </a:r>
          </a:p>
        </p:txBody>
      </p:sp>
      <p:sp>
        <p:nvSpPr>
          <p:cNvPr id="10" name="Freeform 2"/>
          <p:cNvSpPr/>
          <p:nvPr/>
        </p:nvSpPr>
        <p:spPr>
          <a:xfrm>
            <a:off x="3503712" y="2463739"/>
            <a:ext cx="4069184" cy="3779073"/>
          </a:xfrm>
          <a:custGeom>
            <a:avLst/>
            <a:gdLst>
              <a:gd name="connsiteX0" fmla="*/ 0 w 2971800"/>
              <a:gd name="connsiteY0" fmla="*/ 0 h 4292600"/>
              <a:gd name="connsiteX1" fmla="*/ 152400 w 2971800"/>
              <a:gd name="connsiteY1" fmla="*/ 2501900 h 4292600"/>
              <a:gd name="connsiteX2" fmla="*/ 685800 w 2971800"/>
              <a:gd name="connsiteY2" fmla="*/ 3860800 h 4292600"/>
              <a:gd name="connsiteX3" fmla="*/ 2971800 w 2971800"/>
              <a:gd name="connsiteY3" fmla="*/ 4292600 h 4292600"/>
              <a:gd name="connsiteX0" fmla="*/ 0 w 2971800"/>
              <a:gd name="connsiteY0" fmla="*/ 0 h 4293615"/>
              <a:gd name="connsiteX1" fmla="*/ 152400 w 2971800"/>
              <a:gd name="connsiteY1" fmla="*/ 2501900 h 4293615"/>
              <a:gd name="connsiteX2" fmla="*/ 1168103 w 2971800"/>
              <a:gd name="connsiteY2" fmla="*/ 4120464 h 4293615"/>
              <a:gd name="connsiteX3" fmla="*/ 2971800 w 2971800"/>
              <a:gd name="connsiteY3" fmla="*/ 4292600 h 4293615"/>
              <a:gd name="connsiteX0" fmla="*/ 0 w 2971800"/>
              <a:gd name="connsiteY0" fmla="*/ 0 h 4292600"/>
              <a:gd name="connsiteX1" fmla="*/ 235875 w 2971800"/>
              <a:gd name="connsiteY1" fmla="*/ 2790415 h 4292600"/>
              <a:gd name="connsiteX2" fmla="*/ 1168103 w 2971800"/>
              <a:gd name="connsiteY2" fmla="*/ 4120464 h 4292600"/>
              <a:gd name="connsiteX3" fmla="*/ 2971800 w 2971800"/>
              <a:gd name="connsiteY3" fmla="*/ 4292600 h 4292600"/>
              <a:gd name="connsiteX0" fmla="*/ 0 w 2971800"/>
              <a:gd name="connsiteY0" fmla="*/ 0 h 4292600"/>
              <a:gd name="connsiteX1" fmla="*/ 235875 w 2971800"/>
              <a:gd name="connsiteY1" fmla="*/ 2790415 h 4292600"/>
              <a:gd name="connsiteX2" fmla="*/ 1168103 w 2971800"/>
              <a:gd name="connsiteY2" fmla="*/ 4120464 h 4292600"/>
              <a:gd name="connsiteX3" fmla="*/ 2971800 w 2971800"/>
              <a:gd name="connsiteY3" fmla="*/ 4292600 h 4292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71800" h="4292600">
                <a:moveTo>
                  <a:pt x="0" y="0"/>
                </a:moveTo>
                <a:cubicBezTo>
                  <a:pt x="19050" y="929216"/>
                  <a:pt x="87566" y="2103671"/>
                  <a:pt x="235875" y="2790415"/>
                </a:cubicBezTo>
                <a:cubicBezTo>
                  <a:pt x="384184" y="3477159"/>
                  <a:pt x="712116" y="3870100"/>
                  <a:pt x="1168103" y="4120464"/>
                </a:cubicBezTo>
                <a:cubicBezTo>
                  <a:pt x="1624090" y="4370828"/>
                  <a:pt x="2063750" y="4225925"/>
                  <a:pt x="2971800" y="4292600"/>
                </a:cubicBezTo>
              </a:path>
            </a:pathLst>
          </a:cu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Multiply 3"/>
          <p:cNvSpPr/>
          <p:nvPr/>
        </p:nvSpPr>
        <p:spPr>
          <a:xfrm>
            <a:off x="3647728" y="4650405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Multiply 10"/>
          <p:cNvSpPr/>
          <p:nvPr/>
        </p:nvSpPr>
        <p:spPr>
          <a:xfrm>
            <a:off x="3376560" y="2681504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Multiply 11"/>
          <p:cNvSpPr/>
          <p:nvPr/>
        </p:nvSpPr>
        <p:spPr>
          <a:xfrm>
            <a:off x="3719736" y="4929338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Multiply 12"/>
          <p:cNvSpPr/>
          <p:nvPr/>
        </p:nvSpPr>
        <p:spPr>
          <a:xfrm>
            <a:off x="4007768" y="5345800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Multiply 17"/>
          <p:cNvSpPr/>
          <p:nvPr/>
        </p:nvSpPr>
        <p:spPr>
          <a:xfrm>
            <a:off x="4583832" y="5793434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Multiply 18"/>
          <p:cNvSpPr/>
          <p:nvPr/>
        </p:nvSpPr>
        <p:spPr>
          <a:xfrm>
            <a:off x="5231904" y="6009458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Multiply 19"/>
          <p:cNvSpPr/>
          <p:nvPr/>
        </p:nvSpPr>
        <p:spPr>
          <a:xfrm>
            <a:off x="5447928" y="6065880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Multiply 21"/>
          <p:cNvSpPr/>
          <p:nvPr/>
        </p:nvSpPr>
        <p:spPr>
          <a:xfrm>
            <a:off x="7104112" y="6081466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Multiply 22"/>
          <p:cNvSpPr/>
          <p:nvPr/>
        </p:nvSpPr>
        <p:spPr>
          <a:xfrm>
            <a:off x="3863752" y="3545600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Multiply 23"/>
          <p:cNvSpPr/>
          <p:nvPr/>
        </p:nvSpPr>
        <p:spPr>
          <a:xfrm>
            <a:off x="4583832" y="3698000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Multiply 24"/>
          <p:cNvSpPr/>
          <p:nvPr/>
        </p:nvSpPr>
        <p:spPr>
          <a:xfrm>
            <a:off x="6023992" y="4857330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Multiply 25"/>
          <p:cNvSpPr/>
          <p:nvPr/>
        </p:nvSpPr>
        <p:spPr>
          <a:xfrm>
            <a:off x="6176392" y="3329576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Multiply 26"/>
          <p:cNvSpPr/>
          <p:nvPr/>
        </p:nvSpPr>
        <p:spPr>
          <a:xfrm>
            <a:off x="5375920" y="3921226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Multiply 27"/>
          <p:cNvSpPr/>
          <p:nvPr/>
        </p:nvSpPr>
        <p:spPr>
          <a:xfrm>
            <a:off x="5447928" y="4569298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Multiply 28"/>
          <p:cNvSpPr/>
          <p:nvPr/>
        </p:nvSpPr>
        <p:spPr>
          <a:xfrm>
            <a:off x="4151784" y="4353274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Multiply 29"/>
          <p:cNvSpPr/>
          <p:nvPr/>
        </p:nvSpPr>
        <p:spPr>
          <a:xfrm>
            <a:off x="5159896" y="5073354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Multiply 30"/>
          <p:cNvSpPr/>
          <p:nvPr/>
        </p:nvSpPr>
        <p:spPr>
          <a:xfrm>
            <a:off x="6096000" y="5433394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31"/>
          <p:cNvSpPr txBox="1"/>
          <p:nvPr/>
        </p:nvSpPr>
        <p:spPr>
          <a:xfrm>
            <a:off x="3376560" y="1319065"/>
            <a:ext cx="56717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Airplane tickets</a:t>
            </a:r>
          </a:p>
        </p:txBody>
      </p:sp>
      <p:sp>
        <p:nvSpPr>
          <p:cNvPr id="30" name="Étoile à 5 branches 29"/>
          <p:cNvSpPr/>
          <p:nvPr/>
        </p:nvSpPr>
        <p:spPr>
          <a:xfrm>
            <a:off x="3419160" y="5913576"/>
            <a:ext cx="418336" cy="380881"/>
          </a:xfrm>
          <a:prstGeom prst="star5">
            <a:avLst/>
          </a:prstGeom>
          <a:gradFill>
            <a:gsLst>
              <a:gs pos="0">
                <a:srgbClr val="FFFF00"/>
              </a:gs>
              <a:gs pos="100000">
                <a:schemeClr val="accent6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30522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29" grpId="0" animBg="1"/>
      <p:bldP spid="29" grpId="1" animBg="1"/>
      <p:bldP spid="29" grpId="2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0" lang="fr-FR" sz="4400" b="1" i="0" u="none" strike="noStrike" kern="1200" cap="none" spc="0" normalizeH="0" baseline="0" noProof="0" dirty="0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Example: Influence in social networks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Advertise products in social networks</a:t>
            </a:r>
          </a:p>
          <a:p>
            <a:pPr lvl="1"/>
            <a:r>
              <a:rPr lang="en-US" dirty="0"/>
              <a:t>Use influencers (lots of followers)</a:t>
            </a:r>
          </a:p>
          <a:p>
            <a:pPr lvl="1"/>
            <a:r>
              <a:rPr lang="en-US" dirty="0"/>
              <a:t>How to choose influencers? (following overlap)</a:t>
            </a:r>
          </a:p>
          <a:p>
            <a:pPr lvl="1"/>
            <a:r>
              <a:rPr lang="en-US" dirty="0"/>
              <a:t>Spend as little as possible</a:t>
            </a:r>
          </a:p>
          <a:p>
            <a:endParaRPr lang="en-US" dirty="0"/>
          </a:p>
          <a:p>
            <a:r>
              <a:rPr lang="en-US" dirty="0"/>
              <a:t>Multi-objective problem</a:t>
            </a:r>
          </a:p>
          <a:p>
            <a:pPr lvl="1"/>
            <a:r>
              <a:rPr lang="en-US" dirty="0"/>
              <a:t>Minimize influencers</a:t>
            </a:r>
          </a:p>
          <a:p>
            <a:pPr lvl="1"/>
            <a:r>
              <a:rPr lang="en-US" dirty="0"/>
              <a:t>Maximize influence</a:t>
            </a:r>
          </a:p>
        </p:txBody>
      </p:sp>
      <p:pic>
        <p:nvPicPr>
          <p:cNvPr id="1026" name="Picture 2" descr="Risultati immagini per social network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6344" y="4343401"/>
            <a:ext cx="3466616" cy="194790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38863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0" lang="fr-FR" sz="4400" b="1" i="0" u="none" strike="noStrike" kern="1200" cap="none" spc="0" normalizeH="0" baseline="0" noProof="0" dirty="0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Example: Influence in social networks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Genome (candidate solution)</a:t>
            </a:r>
          </a:p>
          <a:p>
            <a:pPr lvl="1"/>
            <a:r>
              <a:rPr lang="en-US" dirty="0"/>
              <a:t>Set of nodes taken from a graph</a:t>
            </a:r>
          </a:p>
          <a:p>
            <a:pPr lvl="1"/>
            <a:r>
              <a:rPr lang="en-US" dirty="0"/>
              <a:t>Vector of integers of different size</a:t>
            </a:r>
          </a:p>
          <a:p>
            <a:pPr lvl="1"/>
            <a:r>
              <a:rPr lang="en-US" dirty="0"/>
              <a:t>String of bits (1=influencer, 0=not)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Fitness function</a:t>
            </a:r>
          </a:p>
          <a:p>
            <a:pPr lvl="1"/>
            <a:r>
              <a:rPr lang="en-US" dirty="0"/>
              <a:t>(Max) influence spread in the network</a:t>
            </a:r>
          </a:p>
          <a:p>
            <a:pPr lvl="1"/>
            <a:r>
              <a:rPr lang="en-US" dirty="0"/>
              <a:t>(Min) number of nodes/influencers</a:t>
            </a:r>
          </a:p>
        </p:txBody>
      </p:sp>
    </p:spTree>
    <p:extLst>
      <p:ext uri="{BB962C8B-B14F-4D97-AF65-F5344CB8AC3E}">
        <p14:creationId xmlns:p14="http://schemas.microsoft.com/office/powerpoint/2010/main" val="31559648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A-GrQc-mu2000-evaluations2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467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0" lang="fr-FR" sz="4400" b="1" i="0" u="none" strike="noStrike" kern="1200" cap="none" spc="0" normalizeH="0" baseline="0" noProof="0" dirty="0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Example: </a:t>
            </a:r>
            <a:r>
              <a:rPr kumimoji="0" lang="fr-FR" sz="4400" b="1" i="0" u="none" strike="noStrike" kern="1200" cap="none" spc="0" normalizeH="0" baseline="0" noProof="0" dirty="0" err="1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Ecosystem</a:t>
            </a:r>
            <a:r>
              <a:rPr kumimoji="0" lang="fr-FR" sz="4400" b="1" i="0" u="none" strike="noStrike" kern="1200" cap="none" spc="0" normalizeH="0" baseline="0" noProof="0" dirty="0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 services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Optimize land use in agricultural regions</a:t>
            </a:r>
          </a:p>
          <a:p>
            <a:pPr lvl="1"/>
            <a:r>
              <a:rPr lang="en-US" dirty="0"/>
              <a:t>Percentage of land assigned to each use</a:t>
            </a:r>
          </a:p>
          <a:p>
            <a:pPr lvl="1"/>
            <a:r>
              <a:rPr lang="en-US" dirty="0"/>
              <a:t>Animal feed, crops, forests (carbon sequestration)</a:t>
            </a:r>
          </a:p>
          <a:p>
            <a:endParaRPr lang="en-US" dirty="0"/>
          </a:p>
          <a:p>
            <a:r>
              <a:rPr lang="en-US" dirty="0"/>
              <a:t>Multi-objective problem</a:t>
            </a:r>
          </a:p>
          <a:p>
            <a:pPr lvl="1"/>
            <a:r>
              <a:rPr lang="en-US" dirty="0"/>
              <a:t>Maximize animal energy </a:t>
            </a:r>
            <a:br>
              <a:rPr lang="en-US" dirty="0"/>
            </a:br>
            <a:r>
              <a:rPr lang="en-US" dirty="0"/>
              <a:t>production</a:t>
            </a:r>
          </a:p>
          <a:p>
            <a:pPr lvl="1"/>
            <a:r>
              <a:rPr lang="en-US" dirty="0"/>
              <a:t>Maximize crop </a:t>
            </a:r>
            <a:br>
              <a:rPr lang="en-US" dirty="0"/>
            </a:br>
            <a:r>
              <a:rPr lang="en-US" dirty="0"/>
              <a:t>production</a:t>
            </a:r>
          </a:p>
          <a:p>
            <a:pPr lvl="1"/>
            <a:r>
              <a:rPr lang="en-US" dirty="0"/>
              <a:t>Maximize carbon </a:t>
            </a:r>
            <a:br>
              <a:rPr lang="en-US" dirty="0"/>
            </a:br>
            <a:r>
              <a:rPr lang="en-US" dirty="0"/>
              <a:t>sequestration</a:t>
            </a:r>
          </a:p>
        </p:txBody>
      </p:sp>
      <p:pic>
        <p:nvPicPr>
          <p:cNvPr id="2050" name="Picture 2" descr="Risultati immagini per crops and livestock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58" t="10377"/>
          <a:stretch/>
        </p:blipFill>
        <p:spPr bwMode="auto">
          <a:xfrm>
            <a:off x="6297169" y="3355849"/>
            <a:ext cx="4197223" cy="340607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62386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Outline</a:t>
            </a:r>
            <a:endParaRPr lang="fr-FR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Multi-objective problems</a:t>
            </a:r>
            <a:endParaRPr lang="fr-FR" dirty="0"/>
          </a:p>
          <a:p>
            <a:r>
              <a:rPr lang="en-US" dirty="0"/>
              <a:t>Multi-objective optimization</a:t>
            </a:r>
          </a:p>
          <a:p>
            <a:r>
              <a:rPr lang="en-US" dirty="0"/>
              <a:t>Real-world examples</a:t>
            </a:r>
          </a:p>
          <a:p>
            <a:r>
              <a:rPr lang="en-US" dirty="0"/>
              <a:t>NSGA-II</a:t>
            </a:r>
          </a:p>
          <a:p>
            <a:r>
              <a:rPr lang="en-US" dirty="0"/>
              <a:t>Other approaches</a:t>
            </a:r>
          </a:p>
          <a:p>
            <a:r>
              <a:rPr lang="en-US" b="1" dirty="0"/>
              <a:t>Many</a:t>
            </a:r>
            <a:r>
              <a:rPr lang="en-US" dirty="0"/>
              <a:t>-objective optimization…?</a:t>
            </a:r>
          </a:p>
        </p:txBody>
      </p:sp>
      <p:pic>
        <p:nvPicPr>
          <p:cNvPr id="6" name="Picture 4" descr="Risultati immagini per multi-objective">
            <a:extLst>
              <a:ext uri="{FF2B5EF4-FFF2-40B4-BE49-F238E27FC236}">
                <a16:creationId xmlns:a16="http://schemas.microsoft.com/office/drawing/2014/main" id="{FDB19443-88F6-43B5-9005-214F445178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2855" y="1233578"/>
            <a:ext cx="2980945" cy="2890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43497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0" lang="fr-FR" sz="4400" b="1" i="0" u="none" strike="noStrike" kern="1200" cap="none" spc="0" normalizeH="0" baseline="0" noProof="0" dirty="0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Example: </a:t>
            </a:r>
            <a:r>
              <a:rPr kumimoji="0" lang="fr-FR" sz="4400" b="1" i="0" u="none" strike="noStrike" kern="1200" cap="none" spc="0" normalizeH="0" baseline="0" noProof="0" dirty="0" err="1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Ecosystem</a:t>
            </a:r>
            <a:r>
              <a:rPr kumimoji="0" lang="fr-FR" sz="4400" b="1" i="0" u="none" strike="noStrike" kern="1200" cap="none" spc="0" normalizeH="0" baseline="0" noProof="0" dirty="0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 services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Genome (candidate solution)</a:t>
            </a:r>
          </a:p>
          <a:p>
            <a:pPr lvl="1"/>
            <a:r>
              <a:rPr lang="en-US" dirty="0"/>
              <a:t>Percentage of land assigned to each task</a:t>
            </a:r>
          </a:p>
          <a:p>
            <a:pPr lvl="1"/>
            <a:r>
              <a:rPr lang="en-US" dirty="0"/>
              <a:t>For each region! (~1500 variables for “massive central”)</a:t>
            </a:r>
          </a:p>
          <a:p>
            <a:endParaRPr lang="en-US" dirty="0"/>
          </a:p>
          <a:p>
            <a:r>
              <a:rPr lang="en-US" dirty="0"/>
              <a:t>Fitness function</a:t>
            </a:r>
          </a:p>
          <a:p>
            <a:pPr lvl="1"/>
            <a:r>
              <a:rPr lang="en-US" dirty="0"/>
              <a:t>Model for animal energy production</a:t>
            </a:r>
          </a:p>
          <a:p>
            <a:pPr lvl="1"/>
            <a:r>
              <a:rPr lang="en-US" dirty="0"/>
              <a:t>Model for crop production</a:t>
            </a:r>
          </a:p>
          <a:p>
            <a:pPr lvl="1"/>
            <a:r>
              <a:rPr lang="en-US" dirty="0"/>
              <a:t>Model for carbon sequestration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45474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-fit0-fit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25752" y="123444"/>
            <a:ext cx="85344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103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video-fit0-fit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70888" y="82296"/>
            <a:ext cx="85344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972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video-fit1-fit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52600" y="91440"/>
            <a:ext cx="85344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449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0" lang="fr-FR" sz="4400" b="1" i="0" u="none" strike="noStrike" kern="1200" cap="none" spc="0" normalizeH="0" baseline="0" noProof="0" dirty="0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NSGA-II (Non-</a:t>
            </a:r>
            <a:r>
              <a:rPr kumimoji="0" lang="fr-FR" sz="4400" b="1" i="0" u="none" strike="noStrike" kern="1200" cap="none" spc="0" normalizeH="0" baseline="0" noProof="0" dirty="0" err="1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Sorting</a:t>
            </a:r>
            <a:r>
              <a:rPr kumimoji="0" lang="fr-FR" sz="4400" b="1" i="0" u="none" strike="noStrike" kern="1200" cap="none" spc="0" normalizeH="0" baseline="0" noProof="0" dirty="0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 </a:t>
            </a:r>
            <a:r>
              <a:rPr kumimoji="0" lang="fr-FR" sz="4400" b="1" i="0" u="none" strike="noStrike" kern="1200" cap="none" spc="0" normalizeH="0" baseline="0" noProof="0" dirty="0" err="1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Genetic</a:t>
            </a:r>
            <a:r>
              <a:rPr kumimoji="0" lang="fr-FR" sz="4400" b="1" i="0" u="none" strike="noStrike" kern="1200" cap="none" spc="0" normalizeH="0" baseline="0" noProof="0" dirty="0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 </a:t>
            </a:r>
            <a:r>
              <a:rPr kumimoji="0" lang="fr-FR" sz="4400" b="1" i="0" u="none" strike="noStrike" kern="1200" cap="none" spc="0" normalizeH="0" baseline="0" noProof="0" dirty="0" err="1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Algorithm</a:t>
            </a:r>
            <a:r>
              <a:rPr kumimoji="0" lang="fr-FR" sz="4400" b="1" i="0" u="none" strike="noStrike" kern="1200" cap="none" spc="0" normalizeH="0" baseline="0" noProof="0" dirty="0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 II)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/>
              <a:t>Crowding</a:t>
            </a:r>
            <a:r>
              <a:rPr lang="en-US" dirty="0"/>
              <a:t> can be an issue</a:t>
            </a:r>
          </a:p>
          <a:p>
            <a:pPr lvl="1"/>
            <a:r>
              <a:rPr lang="en-US" dirty="0"/>
              <a:t>Too many points too close together on the PF</a:t>
            </a:r>
          </a:p>
          <a:p>
            <a:pPr lvl="1"/>
            <a:r>
              <a:rPr lang="en-US" dirty="0"/>
              <a:t>Not really interesting…</a:t>
            </a:r>
            <a:endParaRPr lang="fr-FR" dirty="0"/>
          </a:p>
        </p:txBody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3743498" y="3443223"/>
            <a:ext cx="3970990" cy="3164285"/>
            <a:chOff x="5796136" y="331751"/>
            <a:chExt cx="2490910" cy="2451559"/>
          </a:xfrm>
        </p:grpSpPr>
        <p:cxnSp>
          <p:nvCxnSpPr>
            <p:cNvPr id="5" name="Straight Arrow Connector 14"/>
            <p:cNvCxnSpPr/>
            <p:nvPr/>
          </p:nvCxnSpPr>
          <p:spPr>
            <a:xfrm flipV="1">
              <a:off x="5796136" y="331751"/>
              <a:ext cx="0" cy="2450081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Straight Arrow Connector 15"/>
            <p:cNvCxnSpPr/>
            <p:nvPr/>
          </p:nvCxnSpPr>
          <p:spPr>
            <a:xfrm>
              <a:off x="5796138" y="2781834"/>
              <a:ext cx="2490908" cy="1476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" name="TextBox 13"/>
          <p:cNvSpPr txBox="1"/>
          <p:nvPr/>
        </p:nvSpPr>
        <p:spPr>
          <a:xfrm>
            <a:off x="2573504" y="3443222"/>
            <a:ext cx="116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Fitness 2</a:t>
            </a:r>
          </a:p>
        </p:txBody>
      </p:sp>
      <p:sp>
        <p:nvSpPr>
          <p:cNvPr id="8" name="TextBox 16"/>
          <p:cNvSpPr txBox="1"/>
          <p:nvPr/>
        </p:nvSpPr>
        <p:spPr>
          <a:xfrm>
            <a:off x="7714489" y="6427597"/>
            <a:ext cx="11643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Fitness 1</a:t>
            </a:r>
          </a:p>
        </p:txBody>
      </p:sp>
      <p:sp>
        <p:nvSpPr>
          <p:cNvPr id="9" name="Forme libre 8"/>
          <p:cNvSpPr/>
          <p:nvPr/>
        </p:nvSpPr>
        <p:spPr>
          <a:xfrm>
            <a:off x="3974592" y="3650409"/>
            <a:ext cx="3507570" cy="2839567"/>
          </a:xfrm>
          <a:custGeom>
            <a:avLst/>
            <a:gdLst>
              <a:gd name="connsiteX0" fmla="*/ 0 w 3333834"/>
              <a:gd name="connsiteY0" fmla="*/ 43768 h 2839567"/>
              <a:gd name="connsiteX1" fmla="*/ 1463040 w 3333834"/>
              <a:gd name="connsiteY1" fmla="*/ 98632 h 2839567"/>
              <a:gd name="connsiteX2" fmla="*/ 2267712 w 3333834"/>
              <a:gd name="connsiteY2" fmla="*/ 912448 h 2839567"/>
              <a:gd name="connsiteX3" fmla="*/ 2368296 w 3333834"/>
              <a:gd name="connsiteY3" fmla="*/ 1890856 h 2839567"/>
              <a:gd name="connsiteX4" fmla="*/ 2788920 w 3333834"/>
              <a:gd name="connsiteY4" fmla="*/ 2430352 h 2839567"/>
              <a:gd name="connsiteX5" fmla="*/ 3255264 w 3333834"/>
              <a:gd name="connsiteY5" fmla="*/ 2805256 h 2839567"/>
              <a:gd name="connsiteX6" fmla="*/ 3328416 w 3333834"/>
              <a:gd name="connsiteY6" fmla="*/ 2823544 h 2839567"/>
              <a:gd name="connsiteX7" fmla="*/ 3328416 w 3333834"/>
              <a:gd name="connsiteY7" fmla="*/ 2814400 h 2839567"/>
              <a:gd name="connsiteX8" fmla="*/ 3328416 w 3333834"/>
              <a:gd name="connsiteY8" fmla="*/ 2814400 h 28395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33834" h="2839567">
                <a:moveTo>
                  <a:pt x="0" y="43768"/>
                </a:moveTo>
                <a:cubicBezTo>
                  <a:pt x="542544" y="-1190"/>
                  <a:pt x="1085088" y="-46148"/>
                  <a:pt x="1463040" y="98632"/>
                </a:cubicBezTo>
                <a:cubicBezTo>
                  <a:pt x="1840992" y="243412"/>
                  <a:pt x="2116836" y="613744"/>
                  <a:pt x="2267712" y="912448"/>
                </a:cubicBezTo>
                <a:cubicBezTo>
                  <a:pt x="2418588" y="1211152"/>
                  <a:pt x="2281428" y="1637872"/>
                  <a:pt x="2368296" y="1890856"/>
                </a:cubicBezTo>
                <a:cubicBezTo>
                  <a:pt x="2455164" y="2143840"/>
                  <a:pt x="2641092" y="2277952"/>
                  <a:pt x="2788920" y="2430352"/>
                </a:cubicBezTo>
                <a:cubicBezTo>
                  <a:pt x="2936748" y="2582752"/>
                  <a:pt x="3165348" y="2739724"/>
                  <a:pt x="3255264" y="2805256"/>
                </a:cubicBezTo>
                <a:cubicBezTo>
                  <a:pt x="3345180" y="2870788"/>
                  <a:pt x="3316224" y="2822020"/>
                  <a:pt x="3328416" y="2823544"/>
                </a:cubicBezTo>
                <a:cubicBezTo>
                  <a:pt x="3340608" y="2825068"/>
                  <a:pt x="3328416" y="2814400"/>
                  <a:pt x="3328416" y="2814400"/>
                </a:cubicBezTo>
                <a:lnTo>
                  <a:pt x="3328416" y="2814400"/>
                </a:lnTo>
              </a:path>
            </a:pathLst>
          </a:cu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Multiply 28"/>
          <p:cNvSpPr/>
          <p:nvPr/>
        </p:nvSpPr>
        <p:spPr>
          <a:xfrm>
            <a:off x="5880000" y="3982053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Multiply 28"/>
          <p:cNvSpPr/>
          <p:nvPr/>
        </p:nvSpPr>
        <p:spPr>
          <a:xfrm>
            <a:off x="6032400" y="4134453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Multiply 28"/>
          <p:cNvSpPr/>
          <p:nvPr/>
        </p:nvSpPr>
        <p:spPr>
          <a:xfrm>
            <a:off x="6184800" y="4286853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Multiply 28"/>
          <p:cNvSpPr/>
          <p:nvPr/>
        </p:nvSpPr>
        <p:spPr>
          <a:xfrm>
            <a:off x="6294928" y="4522526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Multiply 28"/>
          <p:cNvSpPr/>
          <p:nvPr/>
        </p:nvSpPr>
        <p:spPr>
          <a:xfrm>
            <a:off x="6312856" y="4737304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Multiply 28"/>
          <p:cNvSpPr/>
          <p:nvPr/>
        </p:nvSpPr>
        <p:spPr>
          <a:xfrm>
            <a:off x="5720424" y="3815927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Multiply 28"/>
          <p:cNvSpPr/>
          <p:nvPr/>
        </p:nvSpPr>
        <p:spPr>
          <a:xfrm>
            <a:off x="5515530" y="3692324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Multiply 28"/>
          <p:cNvSpPr/>
          <p:nvPr/>
        </p:nvSpPr>
        <p:spPr>
          <a:xfrm>
            <a:off x="6294928" y="4989154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4875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fr-FR" sz="4400" b="1" i="0" u="none" strike="noStrike" kern="1200" cap="none" spc="0" normalizeH="0" baseline="0" noProof="0" dirty="0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NSGA-II (Non-</a:t>
            </a:r>
            <a:r>
              <a:rPr kumimoji="0" lang="fr-FR" sz="4400" b="1" i="0" u="none" strike="noStrike" kern="1200" cap="none" spc="0" normalizeH="0" baseline="0" noProof="0" dirty="0" err="1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Sorting</a:t>
            </a:r>
            <a:r>
              <a:rPr kumimoji="0" lang="fr-FR" sz="4400" b="1" i="0" u="none" strike="noStrike" kern="1200" cap="none" spc="0" normalizeH="0" baseline="0" noProof="0" dirty="0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 </a:t>
            </a:r>
            <a:r>
              <a:rPr kumimoji="0" lang="fr-FR" sz="4400" b="1" i="0" u="none" strike="noStrike" kern="1200" cap="none" spc="0" normalizeH="0" baseline="0" noProof="0" dirty="0" err="1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Genetic</a:t>
            </a:r>
            <a:r>
              <a:rPr kumimoji="0" lang="fr-FR" sz="4400" b="1" i="0" u="none" strike="noStrike" kern="1200" cap="none" spc="0" normalizeH="0" baseline="0" noProof="0" dirty="0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 </a:t>
            </a:r>
            <a:r>
              <a:rPr kumimoji="0" lang="fr-FR" sz="4400" b="1" i="0" u="none" strike="noStrike" kern="1200" cap="none" spc="0" normalizeH="0" baseline="0" noProof="0" dirty="0" err="1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Algorithm</a:t>
            </a:r>
            <a:r>
              <a:rPr kumimoji="0" lang="fr-FR" sz="4400" b="1" i="0" u="none" strike="noStrike" kern="1200" cap="none" spc="0" normalizeH="0" baseline="0" noProof="0" dirty="0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 II)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/>
              <a:t>Crowding</a:t>
            </a:r>
            <a:r>
              <a:rPr lang="en-US" dirty="0"/>
              <a:t> can be an issue</a:t>
            </a:r>
          </a:p>
          <a:p>
            <a:pPr lvl="1"/>
            <a:r>
              <a:rPr lang="en-US" dirty="0"/>
              <a:t>Ideally, you would like to explore the PF</a:t>
            </a:r>
          </a:p>
          <a:p>
            <a:pPr lvl="1"/>
            <a:r>
              <a:rPr lang="en-US" dirty="0"/>
              <a:t>Distribute points “evenly” on the PF</a:t>
            </a:r>
            <a:endParaRPr lang="fr-FR" dirty="0"/>
          </a:p>
        </p:txBody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3743498" y="3443223"/>
            <a:ext cx="3970990" cy="3164285"/>
            <a:chOff x="5796136" y="331751"/>
            <a:chExt cx="2490910" cy="2451559"/>
          </a:xfrm>
        </p:grpSpPr>
        <p:cxnSp>
          <p:nvCxnSpPr>
            <p:cNvPr id="5" name="Straight Arrow Connector 14"/>
            <p:cNvCxnSpPr/>
            <p:nvPr/>
          </p:nvCxnSpPr>
          <p:spPr>
            <a:xfrm flipV="1">
              <a:off x="5796136" y="331751"/>
              <a:ext cx="0" cy="2450081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Straight Arrow Connector 15"/>
            <p:cNvCxnSpPr/>
            <p:nvPr/>
          </p:nvCxnSpPr>
          <p:spPr>
            <a:xfrm>
              <a:off x="5796138" y="2781834"/>
              <a:ext cx="2490908" cy="1476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" name="TextBox 13"/>
          <p:cNvSpPr txBox="1"/>
          <p:nvPr/>
        </p:nvSpPr>
        <p:spPr>
          <a:xfrm>
            <a:off x="2573504" y="3443222"/>
            <a:ext cx="116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Fitness 2</a:t>
            </a:r>
          </a:p>
        </p:txBody>
      </p:sp>
      <p:sp>
        <p:nvSpPr>
          <p:cNvPr id="8" name="TextBox 16"/>
          <p:cNvSpPr txBox="1"/>
          <p:nvPr/>
        </p:nvSpPr>
        <p:spPr>
          <a:xfrm>
            <a:off x="7714489" y="6427597"/>
            <a:ext cx="11643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Fitness 1</a:t>
            </a:r>
          </a:p>
        </p:txBody>
      </p:sp>
      <p:sp>
        <p:nvSpPr>
          <p:cNvPr id="9" name="Forme libre 8"/>
          <p:cNvSpPr/>
          <p:nvPr/>
        </p:nvSpPr>
        <p:spPr>
          <a:xfrm>
            <a:off x="3974592" y="3650409"/>
            <a:ext cx="3507570" cy="2839567"/>
          </a:xfrm>
          <a:custGeom>
            <a:avLst/>
            <a:gdLst>
              <a:gd name="connsiteX0" fmla="*/ 0 w 3333834"/>
              <a:gd name="connsiteY0" fmla="*/ 43768 h 2839567"/>
              <a:gd name="connsiteX1" fmla="*/ 1463040 w 3333834"/>
              <a:gd name="connsiteY1" fmla="*/ 98632 h 2839567"/>
              <a:gd name="connsiteX2" fmla="*/ 2267712 w 3333834"/>
              <a:gd name="connsiteY2" fmla="*/ 912448 h 2839567"/>
              <a:gd name="connsiteX3" fmla="*/ 2368296 w 3333834"/>
              <a:gd name="connsiteY3" fmla="*/ 1890856 h 2839567"/>
              <a:gd name="connsiteX4" fmla="*/ 2788920 w 3333834"/>
              <a:gd name="connsiteY4" fmla="*/ 2430352 h 2839567"/>
              <a:gd name="connsiteX5" fmla="*/ 3255264 w 3333834"/>
              <a:gd name="connsiteY5" fmla="*/ 2805256 h 2839567"/>
              <a:gd name="connsiteX6" fmla="*/ 3328416 w 3333834"/>
              <a:gd name="connsiteY6" fmla="*/ 2823544 h 2839567"/>
              <a:gd name="connsiteX7" fmla="*/ 3328416 w 3333834"/>
              <a:gd name="connsiteY7" fmla="*/ 2814400 h 2839567"/>
              <a:gd name="connsiteX8" fmla="*/ 3328416 w 3333834"/>
              <a:gd name="connsiteY8" fmla="*/ 2814400 h 28395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33834" h="2839567">
                <a:moveTo>
                  <a:pt x="0" y="43768"/>
                </a:moveTo>
                <a:cubicBezTo>
                  <a:pt x="542544" y="-1190"/>
                  <a:pt x="1085088" y="-46148"/>
                  <a:pt x="1463040" y="98632"/>
                </a:cubicBezTo>
                <a:cubicBezTo>
                  <a:pt x="1840992" y="243412"/>
                  <a:pt x="2116836" y="613744"/>
                  <a:pt x="2267712" y="912448"/>
                </a:cubicBezTo>
                <a:cubicBezTo>
                  <a:pt x="2418588" y="1211152"/>
                  <a:pt x="2281428" y="1637872"/>
                  <a:pt x="2368296" y="1890856"/>
                </a:cubicBezTo>
                <a:cubicBezTo>
                  <a:pt x="2455164" y="2143840"/>
                  <a:pt x="2641092" y="2277952"/>
                  <a:pt x="2788920" y="2430352"/>
                </a:cubicBezTo>
                <a:cubicBezTo>
                  <a:pt x="2936748" y="2582752"/>
                  <a:pt x="3165348" y="2739724"/>
                  <a:pt x="3255264" y="2805256"/>
                </a:cubicBezTo>
                <a:cubicBezTo>
                  <a:pt x="3345180" y="2870788"/>
                  <a:pt x="3316224" y="2822020"/>
                  <a:pt x="3328416" y="2823544"/>
                </a:cubicBezTo>
                <a:cubicBezTo>
                  <a:pt x="3340608" y="2825068"/>
                  <a:pt x="3328416" y="2814400"/>
                  <a:pt x="3328416" y="2814400"/>
                </a:cubicBezTo>
                <a:lnTo>
                  <a:pt x="3328416" y="2814400"/>
                </a:lnTo>
              </a:path>
            </a:pathLst>
          </a:cu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Multiply 28"/>
          <p:cNvSpPr/>
          <p:nvPr/>
        </p:nvSpPr>
        <p:spPr>
          <a:xfrm>
            <a:off x="5238341" y="3587009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Multiply 28"/>
          <p:cNvSpPr/>
          <p:nvPr/>
        </p:nvSpPr>
        <p:spPr>
          <a:xfrm>
            <a:off x="5806088" y="3887315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Multiply 28"/>
          <p:cNvSpPr/>
          <p:nvPr/>
        </p:nvSpPr>
        <p:spPr>
          <a:xfrm>
            <a:off x="6184800" y="4339150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Multiply 28"/>
          <p:cNvSpPr/>
          <p:nvPr/>
        </p:nvSpPr>
        <p:spPr>
          <a:xfrm>
            <a:off x="6294928" y="5096433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Multiply 28"/>
          <p:cNvSpPr/>
          <p:nvPr/>
        </p:nvSpPr>
        <p:spPr>
          <a:xfrm>
            <a:off x="6477088" y="5667090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Multiply 28"/>
          <p:cNvSpPr/>
          <p:nvPr/>
        </p:nvSpPr>
        <p:spPr>
          <a:xfrm>
            <a:off x="4655443" y="3514185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Multiply 28"/>
          <p:cNvSpPr/>
          <p:nvPr/>
        </p:nvSpPr>
        <p:spPr>
          <a:xfrm>
            <a:off x="4102702" y="3556101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Multiply 28"/>
          <p:cNvSpPr/>
          <p:nvPr/>
        </p:nvSpPr>
        <p:spPr>
          <a:xfrm>
            <a:off x="6862493" y="6060123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4360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fr-FR" sz="4400" b="1" i="0" u="none" strike="noStrike" kern="1200" cap="none" spc="0" normalizeH="0" baseline="0" noProof="0" dirty="0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NSGA-II (Non-</a:t>
            </a:r>
            <a:r>
              <a:rPr kumimoji="0" lang="fr-FR" sz="4400" b="1" i="0" u="none" strike="noStrike" kern="1200" cap="none" spc="0" normalizeH="0" baseline="0" noProof="0" dirty="0" err="1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Sorting</a:t>
            </a:r>
            <a:r>
              <a:rPr kumimoji="0" lang="fr-FR" sz="4400" b="1" i="0" u="none" strike="noStrike" kern="1200" cap="none" spc="0" normalizeH="0" baseline="0" noProof="0" dirty="0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 </a:t>
            </a:r>
            <a:r>
              <a:rPr kumimoji="0" lang="fr-FR" sz="4400" b="1" i="0" u="none" strike="noStrike" kern="1200" cap="none" spc="0" normalizeH="0" baseline="0" noProof="0" dirty="0" err="1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Genetic</a:t>
            </a:r>
            <a:r>
              <a:rPr kumimoji="0" lang="fr-FR" sz="4400" b="1" i="0" u="none" strike="noStrike" kern="1200" cap="none" spc="0" normalizeH="0" baseline="0" noProof="0" dirty="0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 </a:t>
            </a:r>
            <a:r>
              <a:rPr kumimoji="0" lang="fr-FR" sz="4400" b="1" i="0" u="none" strike="noStrike" kern="1200" cap="none" spc="0" normalizeH="0" baseline="0" noProof="0" dirty="0" err="1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Algorithm</a:t>
            </a:r>
            <a:r>
              <a:rPr kumimoji="0" lang="fr-FR" sz="4400" b="1" i="0" u="none" strike="noStrike" kern="1200" cap="none" spc="0" normalizeH="0" baseline="0" noProof="0" dirty="0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 II)</a:t>
            </a:r>
            <a:endParaRPr lang="fr-FR" dirty="0"/>
          </a:p>
        </p:txBody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3743498" y="3443223"/>
            <a:ext cx="3970990" cy="3164285"/>
            <a:chOff x="5796136" y="331751"/>
            <a:chExt cx="2490910" cy="2451559"/>
          </a:xfrm>
        </p:grpSpPr>
        <p:cxnSp>
          <p:nvCxnSpPr>
            <p:cNvPr id="5" name="Straight Arrow Connector 14"/>
            <p:cNvCxnSpPr/>
            <p:nvPr/>
          </p:nvCxnSpPr>
          <p:spPr>
            <a:xfrm flipV="1">
              <a:off x="5796136" y="331751"/>
              <a:ext cx="0" cy="2450081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Straight Arrow Connector 15"/>
            <p:cNvCxnSpPr/>
            <p:nvPr/>
          </p:nvCxnSpPr>
          <p:spPr>
            <a:xfrm>
              <a:off x="5796138" y="2781834"/>
              <a:ext cx="2490908" cy="1476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" name="TextBox 13"/>
          <p:cNvSpPr txBox="1"/>
          <p:nvPr/>
        </p:nvSpPr>
        <p:spPr>
          <a:xfrm>
            <a:off x="2573504" y="3443222"/>
            <a:ext cx="116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Fitness 2</a:t>
            </a:r>
          </a:p>
        </p:txBody>
      </p:sp>
      <p:sp>
        <p:nvSpPr>
          <p:cNvPr id="8" name="TextBox 16"/>
          <p:cNvSpPr txBox="1"/>
          <p:nvPr/>
        </p:nvSpPr>
        <p:spPr>
          <a:xfrm>
            <a:off x="7714489" y="6427597"/>
            <a:ext cx="11643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Fitness 1</a:t>
            </a:r>
          </a:p>
        </p:txBody>
      </p:sp>
      <p:sp>
        <p:nvSpPr>
          <p:cNvPr id="9" name="Forme libre 8"/>
          <p:cNvSpPr/>
          <p:nvPr/>
        </p:nvSpPr>
        <p:spPr>
          <a:xfrm>
            <a:off x="3974592" y="3650409"/>
            <a:ext cx="3507570" cy="2839567"/>
          </a:xfrm>
          <a:custGeom>
            <a:avLst/>
            <a:gdLst>
              <a:gd name="connsiteX0" fmla="*/ 0 w 3333834"/>
              <a:gd name="connsiteY0" fmla="*/ 43768 h 2839567"/>
              <a:gd name="connsiteX1" fmla="*/ 1463040 w 3333834"/>
              <a:gd name="connsiteY1" fmla="*/ 98632 h 2839567"/>
              <a:gd name="connsiteX2" fmla="*/ 2267712 w 3333834"/>
              <a:gd name="connsiteY2" fmla="*/ 912448 h 2839567"/>
              <a:gd name="connsiteX3" fmla="*/ 2368296 w 3333834"/>
              <a:gd name="connsiteY3" fmla="*/ 1890856 h 2839567"/>
              <a:gd name="connsiteX4" fmla="*/ 2788920 w 3333834"/>
              <a:gd name="connsiteY4" fmla="*/ 2430352 h 2839567"/>
              <a:gd name="connsiteX5" fmla="*/ 3255264 w 3333834"/>
              <a:gd name="connsiteY5" fmla="*/ 2805256 h 2839567"/>
              <a:gd name="connsiteX6" fmla="*/ 3328416 w 3333834"/>
              <a:gd name="connsiteY6" fmla="*/ 2823544 h 2839567"/>
              <a:gd name="connsiteX7" fmla="*/ 3328416 w 3333834"/>
              <a:gd name="connsiteY7" fmla="*/ 2814400 h 2839567"/>
              <a:gd name="connsiteX8" fmla="*/ 3328416 w 3333834"/>
              <a:gd name="connsiteY8" fmla="*/ 2814400 h 28395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33834" h="2839567">
                <a:moveTo>
                  <a:pt x="0" y="43768"/>
                </a:moveTo>
                <a:cubicBezTo>
                  <a:pt x="542544" y="-1190"/>
                  <a:pt x="1085088" y="-46148"/>
                  <a:pt x="1463040" y="98632"/>
                </a:cubicBezTo>
                <a:cubicBezTo>
                  <a:pt x="1840992" y="243412"/>
                  <a:pt x="2116836" y="613744"/>
                  <a:pt x="2267712" y="912448"/>
                </a:cubicBezTo>
                <a:cubicBezTo>
                  <a:pt x="2418588" y="1211152"/>
                  <a:pt x="2281428" y="1637872"/>
                  <a:pt x="2368296" y="1890856"/>
                </a:cubicBezTo>
                <a:cubicBezTo>
                  <a:pt x="2455164" y="2143840"/>
                  <a:pt x="2641092" y="2277952"/>
                  <a:pt x="2788920" y="2430352"/>
                </a:cubicBezTo>
                <a:cubicBezTo>
                  <a:pt x="2936748" y="2582752"/>
                  <a:pt x="3165348" y="2739724"/>
                  <a:pt x="3255264" y="2805256"/>
                </a:cubicBezTo>
                <a:cubicBezTo>
                  <a:pt x="3345180" y="2870788"/>
                  <a:pt x="3316224" y="2822020"/>
                  <a:pt x="3328416" y="2823544"/>
                </a:cubicBezTo>
                <a:cubicBezTo>
                  <a:pt x="3340608" y="2825068"/>
                  <a:pt x="3328416" y="2814400"/>
                  <a:pt x="3328416" y="2814400"/>
                </a:cubicBezTo>
                <a:lnTo>
                  <a:pt x="3328416" y="2814400"/>
                </a:lnTo>
              </a:path>
            </a:pathLst>
          </a:cu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Multiply 28"/>
          <p:cNvSpPr/>
          <p:nvPr/>
        </p:nvSpPr>
        <p:spPr>
          <a:xfrm>
            <a:off x="5238341" y="3587009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Multiply 28"/>
          <p:cNvSpPr/>
          <p:nvPr/>
        </p:nvSpPr>
        <p:spPr>
          <a:xfrm>
            <a:off x="5806088" y="3887315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Multiply 28"/>
          <p:cNvSpPr/>
          <p:nvPr/>
        </p:nvSpPr>
        <p:spPr>
          <a:xfrm>
            <a:off x="6184800" y="4339150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Multiply 28"/>
          <p:cNvSpPr/>
          <p:nvPr/>
        </p:nvSpPr>
        <p:spPr>
          <a:xfrm>
            <a:off x="6294928" y="5096433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Multiply 28"/>
          <p:cNvSpPr/>
          <p:nvPr/>
        </p:nvSpPr>
        <p:spPr>
          <a:xfrm>
            <a:off x="6472832" y="5667091"/>
            <a:ext cx="288032" cy="272446"/>
          </a:xfrm>
          <a:prstGeom prst="mathMultiply">
            <a:avLst/>
          </a:prstGeom>
          <a:solidFill>
            <a:schemeClr val="accent2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Multiply 28"/>
          <p:cNvSpPr/>
          <p:nvPr/>
        </p:nvSpPr>
        <p:spPr>
          <a:xfrm>
            <a:off x="4655443" y="3514185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Multiply 28"/>
          <p:cNvSpPr/>
          <p:nvPr/>
        </p:nvSpPr>
        <p:spPr>
          <a:xfrm>
            <a:off x="4102702" y="3556101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Multiply 28"/>
          <p:cNvSpPr/>
          <p:nvPr/>
        </p:nvSpPr>
        <p:spPr>
          <a:xfrm>
            <a:off x="6006896" y="4097923"/>
            <a:ext cx="288032" cy="272446"/>
          </a:xfrm>
          <a:prstGeom prst="mathMultiply">
            <a:avLst/>
          </a:prstGeom>
          <a:solidFill>
            <a:schemeClr val="accent6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à coins arrondis 17"/>
          <p:cNvSpPr/>
          <p:nvPr/>
        </p:nvSpPr>
        <p:spPr>
          <a:xfrm>
            <a:off x="7328512" y="3285092"/>
            <a:ext cx="2641008" cy="1204447"/>
          </a:xfrm>
          <a:prstGeom prst="wedgeRoundRectCallout">
            <a:avLst>
              <a:gd name="adj1" fmla="val -94047"/>
              <a:gd name="adj2" fmla="val 29776"/>
              <a:gd name="adj3" fmla="val 16667"/>
            </a:avLst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This individual is not very interesting</a:t>
            </a:r>
            <a:endParaRPr lang="fr-FR" sz="2000" dirty="0"/>
          </a:p>
        </p:txBody>
      </p:sp>
      <p:sp>
        <p:nvSpPr>
          <p:cNvPr id="19" name="Rectangle à coins arrondis 18"/>
          <p:cNvSpPr/>
          <p:nvPr/>
        </p:nvSpPr>
        <p:spPr>
          <a:xfrm>
            <a:off x="7325098" y="4598867"/>
            <a:ext cx="2641008" cy="1204447"/>
          </a:xfrm>
          <a:prstGeom prst="wedgeRoundRectCallout">
            <a:avLst>
              <a:gd name="adj1" fmla="val -75004"/>
              <a:gd name="adj2" fmla="val 47997"/>
              <a:gd name="adj3" fmla="val 16667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We want to explore more THIS part of the PF</a:t>
            </a:r>
            <a:endParaRPr lang="fr-FR" sz="2000" dirty="0"/>
          </a:p>
        </p:txBody>
      </p:sp>
      <p:sp>
        <p:nvSpPr>
          <p:cNvPr id="21" name="Espace réservé du contenu 20">
            <a:extLst>
              <a:ext uri="{FF2B5EF4-FFF2-40B4-BE49-F238E27FC236}">
                <a16:creationId xmlns:a16="http://schemas.microsoft.com/office/drawing/2014/main" id="{B6F796F4-865B-459D-996E-E34FE8B924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Crowding distance</a:t>
            </a:r>
          </a:p>
          <a:p>
            <a:pPr lvl="1"/>
            <a:r>
              <a:rPr lang="en-US" dirty="0"/>
              <a:t>Value associated to individuals</a:t>
            </a:r>
          </a:p>
          <a:p>
            <a:pPr lvl="1"/>
            <a:r>
              <a:rPr lang="en-US" dirty="0"/>
              <a:t>Used to select for reproduction/survival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368594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>
          <a:xfrm>
            <a:off x="6294929" y="4470063"/>
            <a:ext cx="375517" cy="13363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/>
          <p:cNvSpPr/>
          <p:nvPr/>
        </p:nvSpPr>
        <p:spPr>
          <a:xfrm>
            <a:off x="5949697" y="3985226"/>
            <a:ext cx="375517" cy="50447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fr-FR" sz="4400" b="1" i="0" u="none" strike="noStrike" kern="1200" cap="none" spc="0" normalizeH="0" baseline="0" noProof="0" dirty="0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NSGA-II (Non-</a:t>
            </a:r>
            <a:r>
              <a:rPr kumimoji="0" lang="fr-FR" sz="4400" b="1" i="0" u="none" strike="noStrike" kern="1200" cap="none" spc="0" normalizeH="0" baseline="0" noProof="0" dirty="0" err="1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Sorting</a:t>
            </a:r>
            <a:r>
              <a:rPr kumimoji="0" lang="fr-FR" sz="4400" b="1" i="0" u="none" strike="noStrike" kern="1200" cap="none" spc="0" normalizeH="0" baseline="0" noProof="0" dirty="0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 </a:t>
            </a:r>
            <a:r>
              <a:rPr kumimoji="0" lang="fr-FR" sz="4400" b="1" i="0" u="none" strike="noStrike" kern="1200" cap="none" spc="0" normalizeH="0" baseline="0" noProof="0" dirty="0" err="1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Genetic</a:t>
            </a:r>
            <a:r>
              <a:rPr kumimoji="0" lang="fr-FR" sz="4400" b="1" i="0" u="none" strike="noStrike" kern="1200" cap="none" spc="0" normalizeH="0" baseline="0" noProof="0" dirty="0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 </a:t>
            </a:r>
            <a:r>
              <a:rPr kumimoji="0" lang="fr-FR" sz="4400" b="1" i="0" u="none" strike="noStrike" kern="1200" cap="none" spc="0" normalizeH="0" baseline="0" noProof="0" dirty="0" err="1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Algorithm</a:t>
            </a:r>
            <a:r>
              <a:rPr kumimoji="0" lang="fr-FR" sz="4400" b="1" i="0" u="none" strike="noStrike" kern="1200" cap="none" spc="0" normalizeH="0" baseline="0" noProof="0" dirty="0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 II)</a:t>
            </a:r>
            <a:endParaRPr lang="fr-FR" dirty="0"/>
          </a:p>
        </p:txBody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3743498" y="3443223"/>
            <a:ext cx="3970990" cy="3164285"/>
            <a:chOff x="5796136" y="331751"/>
            <a:chExt cx="2490910" cy="2451559"/>
          </a:xfrm>
        </p:grpSpPr>
        <p:cxnSp>
          <p:nvCxnSpPr>
            <p:cNvPr id="5" name="Straight Arrow Connector 14"/>
            <p:cNvCxnSpPr/>
            <p:nvPr/>
          </p:nvCxnSpPr>
          <p:spPr>
            <a:xfrm flipV="1">
              <a:off x="5796136" y="331751"/>
              <a:ext cx="0" cy="2450081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Straight Arrow Connector 15"/>
            <p:cNvCxnSpPr/>
            <p:nvPr/>
          </p:nvCxnSpPr>
          <p:spPr>
            <a:xfrm>
              <a:off x="5796138" y="2781834"/>
              <a:ext cx="2490908" cy="1476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" name="TextBox 13"/>
          <p:cNvSpPr txBox="1"/>
          <p:nvPr/>
        </p:nvSpPr>
        <p:spPr>
          <a:xfrm>
            <a:off x="2573504" y="3443222"/>
            <a:ext cx="116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Fitness 2</a:t>
            </a:r>
          </a:p>
        </p:txBody>
      </p:sp>
      <p:sp>
        <p:nvSpPr>
          <p:cNvPr id="8" name="TextBox 16"/>
          <p:cNvSpPr txBox="1"/>
          <p:nvPr/>
        </p:nvSpPr>
        <p:spPr>
          <a:xfrm>
            <a:off x="7714489" y="6427597"/>
            <a:ext cx="11643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Fitness 1</a:t>
            </a:r>
          </a:p>
        </p:txBody>
      </p:sp>
      <p:sp>
        <p:nvSpPr>
          <p:cNvPr id="9" name="Forme libre 8"/>
          <p:cNvSpPr/>
          <p:nvPr/>
        </p:nvSpPr>
        <p:spPr>
          <a:xfrm>
            <a:off x="3974592" y="3650409"/>
            <a:ext cx="3507570" cy="2839567"/>
          </a:xfrm>
          <a:custGeom>
            <a:avLst/>
            <a:gdLst>
              <a:gd name="connsiteX0" fmla="*/ 0 w 3333834"/>
              <a:gd name="connsiteY0" fmla="*/ 43768 h 2839567"/>
              <a:gd name="connsiteX1" fmla="*/ 1463040 w 3333834"/>
              <a:gd name="connsiteY1" fmla="*/ 98632 h 2839567"/>
              <a:gd name="connsiteX2" fmla="*/ 2267712 w 3333834"/>
              <a:gd name="connsiteY2" fmla="*/ 912448 h 2839567"/>
              <a:gd name="connsiteX3" fmla="*/ 2368296 w 3333834"/>
              <a:gd name="connsiteY3" fmla="*/ 1890856 h 2839567"/>
              <a:gd name="connsiteX4" fmla="*/ 2788920 w 3333834"/>
              <a:gd name="connsiteY4" fmla="*/ 2430352 h 2839567"/>
              <a:gd name="connsiteX5" fmla="*/ 3255264 w 3333834"/>
              <a:gd name="connsiteY5" fmla="*/ 2805256 h 2839567"/>
              <a:gd name="connsiteX6" fmla="*/ 3328416 w 3333834"/>
              <a:gd name="connsiteY6" fmla="*/ 2823544 h 2839567"/>
              <a:gd name="connsiteX7" fmla="*/ 3328416 w 3333834"/>
              <a:gd name="connsiteY7" fmla="*/ 2814400 h 2839567"/>
              <a:gd name="connsiteX8" fmla="*/ 3328416 w 3333834"/>
              <a:gd name="connsiteY8" fmla="*/ 2814400 h 28395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33834" h="2839567">
                <a:moveTo>
                  <a:pt x="0" y="43768"/>
                </a:moveTo>
                <a:cubicBezTo>
                  <a:pt x="542544" y="-1190"/>
                  <a:pt x="1085088" y="-46148"/>
                  <a:pt x="1463040" y="98632"/>
                </a:cubicBezTo>
                <a:cubicBezTo>
                  <a:pt x="1840992" y="243412"/>
                  <a:pt x="2116836" y="613744"/>
                  <a:pt x="2267712" y="912448"/>
                </a:cubicBezTo>
                <a:cubicBezTo>
                  <a:pt x="2418588" y="1211152"/>
                  <a:pt x="2281428" y="1637872"/>
                  <a:pt x="2368296" y="1890856"/>
                </a:cubicBezTo>
                <a:cubicBezTo>
                  <a:pt x="2455164" y="2143840"/>
                  <a:pt x="2641092" y="2277952"/>
                  <a:pt x="2788920" y="2430352"/>
                </a:cubicBezTo>
                <a:cubicBezTo>
                  <a:pt x="2936748" y="2582752"/>
                  <a:pt x="3165348" y="2739724"/>
                  <a:pt x="3255264" y="2805256"/>
                </a:cubicBezTo>
                <a:cubicBezTo>
                  <a:pt x="3345180" y="2870788"/>
                  <a:pt x="3316224" y="2822020"/>
                  <a:pt x="3328416" y="2823544"/>
                </a:cubicBezTo>
                <a:cubicBezTo>
                  <a:pt x="3340608" y="2825068"/>
                  <a:pt x="3328416" y="2814400"/>
                  <a:pt x="3328416" y="2814400"/>
                </a:cubicBezTo>
                <a:lnTo>
                  <a:pt x="3328416" y="2814400"/>
                </a:lnTo>
              </a:path>
            </a:pathLst>
          </a:cu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Multiply 28"/>
          <p:cNvSpPr/>
          <p:nvPr/>
        </p:nvSpPr>
        <p:spPr>
          <a:xfrm>
            <a:off x="5238341" y="3587009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Multiply 28"/>
          <p:cNvSpPr/>
          <p:nvPr/>
        </p:nvSpPr>
        <p:spPr>
          <a:xfrm>
            <a:off x="5806088" y="3887315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Multiply 28"/>
          <p:cNvSpPr/>
          <p:nvPr/>
        </p:nvSpPr>
        <p:spPr>
          <a:xfrm>
            <a:off x="6184800" y="4339150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Multiply 28"/>
          <p:cNvSpPr/>
          <p:nvPr/>
        </p:nvSpPr>
        <p:spPr>
          <a:xfrm>
            <a:off x="6294928" y="5096433"/>
            <a:ext cx="288032" cy="272446"/>
          </a:xfrm>
          <a:prstGeom prst="mathMultiply">
            <a:avLst/>
          </a:prstGeom>
          <a:solidFill>
            <a:schemeClr val="accent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Multiply 28"/>
          <p:cNvSpPr/>
          <p:nvPr/>
        </p:nvSpPr>
        <p:spPr>
          <a:xfrm>
            <a:off x="6477088" y="5667090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Multiply 28"/>
          <p:cNvSpPr/>
          <p:nvPr/>
        </p:nvSpPr>
        <p:spPr>
          <a:xfrm>
            <a:off x="4655443" y="3514185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Multiply 28"/>
          <p:cNvSpPr/>
          <p:nvPr/>
        </p:nvSpPr>
        <p:spPr>
          <a:xfrm>
            <a:off x="4102702" y="3556101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Multiply 28"/>
          <p:cNvSpPr/>
          <p:nvPr/>
        </p:nvSpPr>
        <p:spPr>
          <a:xfrm>
            <a:off x="6006896" y="4097923"/>
            <a:ext cx="288032" cy="272446"/>
          </a:xfrm>
          <a:prstGeom prst="mathMultiply">
            <a:avLst/>
          </a:prstGeom>
          <a:solidFill>
            <a:schemeClr val="accent6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Espace réservé du contenu 20">
            <a:extLst>
              <a:ext uri="{FF2B5EF4-FFF2-40B4-BE49-F238E27FC236}">
                <a16:creationId xmlns:a16="http://schemas.microsoft.com/office/drawing/2014/main" id="{C321F1BE-50D3-4EC2-9D9A-19E9055F34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6050"/>
            <a:ext cx="10515600" cy="4660900"/>
          </a:xfrm>
        </p:spPr>
        <p:txBody>
          <a:bodyPr/>
          <a:lstStyle/>
          <a:p>
            <a:r>
              <a:rPr lang="en-US" dirty="0"/>
              <a:t>Crowding distance</a:t>
            </a:r>
          </a:p>
          <a:p>
            <a:pPr lvl="1"/>
            <a:r>
              <a:rPr lang="en-US" dirty="0"/>
              <a:t>Value associated to individuals</a:t>
            </a:r>
          </a:p>
          <a:p>
            <a:pPr lvl="1"/>
            <a:r>
              <a:rPr lang="en-US" dirty="0"/>
              <a:t>Used to select for reproduction/survival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081163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6395202" y="5225429"/>
            <a:ext cx="4547119" cy="1254658"/>
          </a:xfrm>
          <a:prstGeom prst="rect">
            <a:avLst/>
          </a:prstGeom>
          <a:solidFill>
            <a:schemeClr val="accent2">
              <a:alpha val="32000"/>
            </a:schemeClr>
          </a:solidFill>
          <a:ln>
            <a:solidFill>
              <a:schemeClr val="accent3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/>
          <p:cNvSpPr/>
          <p:nvPr/>
        </p:nvSpPr>
        <p:spPr>
          <a:xfrm>
            <a:off x="5949697" y="3985226"/>
            <a:ext cx="375517" cy="50447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fr-FR" sz="4400" b="1" i="0" u="none" strike="noStrike" kern="1200" cap="none" spc="0" normalizeH="0" baseline="0" noProof="0" dirty="0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NSGA-II (Non-</a:t>
            </a:r>
            <a:r>
              <a:rPr kumimoji="0" lang="fr-FR" sz="4400" b="1" i="0" u="none" strike="noStrike" kern="1200" cap="none" spc="0" normalizeH="0" baseline="0" noProof="0" dirty="0" err="1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Sorting</a:t>
            </a:r>
            <a:r>
              <a:rPr kumimoji="0" lang="fr-FR" sz="4400" b="1" i="0" u="none" strike="noStrike" kern="1200" cap="none" spc="0" normalizeH="0" baseline="0" noProof="0" dirty="0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 </a:t>
            </a:r>
            <a:r>
              <a:rPr kumimoji="0" lang="fr-FR" sz="4400" b="1" i="0" u="none" strike="noStrike" kern="1200" cap="none" spc="0" normalizeH="0" baseline="0" noProof="0" dirty="0" err="1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Genetic</a:t>
            </a:r>
            <a:r>
              <a:rPr kumimoji="0" lang="fr-FR" sz="4400" b="1" i="0" u="none" strike="noStrike" kern="1200" cap="none" spc="0" normalizeH="0" baseline="0" noProof="0" dirty="0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 </a:t>
            </a:r>
            <a:r>
              <a:rPr kumimoji="0" lang="fr-FR" sz="4400" b="1" i="0" u="none" strike="noStrike" kern="1200" cap="none" spc="0" normalizeH="0" baseline="0" noProof="0" dirty="0" err="1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Algorithm</a:t>
            </a:r>
            <a:r>
              <a:rPr kumimoji="0" lang="fr-FR" sz="4400" b="1" i="0" u="none" strike="noStrike" kern="1200" cap="none" spc="0" normalizeH="0" baseline="0" noProof="0" dirty="0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 II)</a:t>
            </a:r>
            <a:endParaRPr lang="fr-FR" dirty="0"/>
          </a:p>
        </p:txBody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3743498" y="3443223"/>
            <a:ext cx="3970990" cy="3164285"/>
            <a:chOff x="5796136" y="331751"/>
            <a:chExt cx="2490910" cy="2451559"/>
          </a:xfrm>
        </p:grpSpPr>
        <p:cxnSp>
          <p:nvCxnSpPr>
            <p:cNvPr id="5" name="Straight Arrow Connector 14"/>
            <p:cNvCxnSpPr/>
            <p:nvPr/>
          </p:nvCxnSpPr>
          <p:spPr>
            <a:xfrm flipV="1">
              <a:off x="5796136" y="331751"/>
              <a:ext cx="0" cy="2450081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Straight Arrow Connector 15"/>
            <p:cNvCxnSpPr/>
            <p:nvPr/>
          </p:nvCxnSpPr>
          <p:spPr>
            <a:xfrm>
              <a:off x="5796138" y="2781834"/>
              <a:ext cx="2490908" cy="1476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" name="TextBox 13"/>
          <p:cNvSpPr txBox="1"/>
          <p:nvPr/>
        </p:nvSpPr>
        <p:spPr>
          <a:xfrm>
            <a:off x="2573504" y="3443222"/>
            <a:ext cx="116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Fitness 2</a:t>
            </a:r>
          </a:p>
        </p:txBody>
      </p:sp>
      <p:sp>
        <p:nvSpPr>
          <p:cNvPr id="8" name="TextBox 16"/>
          <p:cNvSpPr txBox="1"/>
          <p:nvPr/>
        </p:nvSpPr>
        <p:spPr>
          <a:xfrm>
            <a:off x="7714489" y="6427597"/>
            <a:ext cx="11643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Fitness 1</a:t>
            </a:r>
          </a:p>
        </p:txBody>
      </p:sp>
      <p:sp>
        <p:nvSpPr>
          <p:cNvPr id="9" name="Forme libre 8"/>
          <p:cNvSpPr/>
          <p:nvPr/>
        </p:nvSpPr>
        <p:spPr>
          <a:xfrm>
            <a:off x="3974592" y="3650409"/>
            <a:ext cx="3507570" cy="2839567"/>
          </a:xfrm>
          <a:custGeom>
            <a:avLst/>
            <a:gdLst>
              <a:gd name="connsiteX0" fmla="*/ 0 w 3333834"/>
              <a:gd name="connsiteY0" fmla="*/ 43768 h 2839567"/>
              <a:gd name="connsiteX1" fmla="*/ 1463040 w 3333834"/>
              <a:gd name="connsiteY1" fmla="*/ 98632 h 2839567"/>
              <a:gd name="connsiteX2" fmla="*/ 2267712 w 3333834"/>
              <a:gd name="connsiteY2" fmla="*/ 912448 h 2839567"/>
              <a:gd name="connsiteX3" fmla="*/ 2368296 w 3333834"/>
              <a:gd name="connsiteY3" fmla="*/ 1890856 h 2839567"/>
              <a:gd name="connsiteX4" fmla="*/ 2788920 w 3333834"/>
              <a:gd name="connsiteY4" fmla="*/ 2430352 h 2839567"/>
              <a:gd name="connsiteX5" fmla="*/ 3255264 w 3333834"/>
              <a:gd name="connsiteY5" fmla="*/ 2805256 h 2839567"/>
              <a:gd name="connsiteX6" fmla="*/ 3328416 w 3333834"/>
              <a:gd name="connsiteY6" fmla="*/ 2823544 h 2839567"/>
              <a:gd name="connsiteX7" fmla="*/ 3328416 w 3333834"/>
              <a:gd name="connsiteY7" fmla="*/ 2814400 h 2839567"/>
              <a:gd name="connsiteX8" fmla="*/ 3328416 w 3333834"/>
              <a:gd name="connsiteY8" fmla="*/ 2814400 h 28395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33834" h="2839567">
                <a:moveTo>
                  <a:pt x="0" y="43768"/>
                </a:moveTo>
                <a:cubicBezTo>
                  <a:pt x="542544" y="-1190"/>
                  <a:pt x="1085088" y="-46148"/>
                  <a:pt x="1463040" y="98632"/>
                </a:cubicBezTo>
                <a:cubicBezTo>
                  <a:pt x="1840992" y="243412"/>
                  <a:pt x="2116836" y="613744"/>
                  <a:pt x="2267712" y="912448"/>
                </a:cubicBezTo>
                <a:cubicBezTo>
                  <a:pt x="2418588" y="1211152"/>
                  <a:pt x="2281428" y="1637872"/>
                  <a:pt x="2368296" y="1890856"/>
                </a:cubicBezTo>
                <a:cubicBezTo>
                  <a:pt x="2455164" y="2143840"/>
                  <a:pt x="2641092" y="2277952"/>
                  <a:pt x="2788920" y="2430352"/>
                </a:cubicBezTo>
                <a:cubicBezTo>
                  <a:pt x="2936748" y="2582752"/>
                  <a:pt x="3165348" y="2739724"/>
                  <a:pt x="3255264" y="2805256"/>
                </a:cubicBezTo>
                <a:cubicBezTo>
                  <a:pt x="3345180" y="2870788"/>
                  <a:pt x="3316224" y="2822020"/>
                  <a:pt x="3328416" y="2823544"/>
                </a:cubicBezTo>
                <a:cubicBezTo>
                  <a:pt x="3340608" y="2825068"/>
                  <a:pt x="3328416" y="2814400"/>
                  <a:pt x="3328416" y="2814400"/>
                </a:cubicBezTo>
                <a:lnTo>
                  <a:pt x="3328416" y="2814400"/>
                </a:lnTo>
              </a:path>
            </a:pathLst>
          </a:cu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Multiply 28"/>
          <p:cNvSpPr/>
          <p:nvPr/>
        </p:nvSpPr>
        <p:spPr>
          <a:xfrm>
            <a:off x="5238341" y="3587009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Multiply 28"/>
          <p:cNvSpPr/>
          <p:nvPr/>
        </p:nvSpPr>
        <p:spPr>
          <a:xfrm>
            <a:off x="5806088" y="3887315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Multiply 28"/>
          <p:cNvSpPr/>
          <p:nvPr/>
        </p:nvSpPr>
        <p:spPr>
          <a:xfrm>
            <a:off x="6184800" y="4339150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Multiply 28"/>
          <p:cNvSpPr/>
          <p:nvPr/>
        </p:nvSpPr>
        <p:spPr>
          <a:xfrm>
            <a:off x="6294928" y="5096433"/>
            <a:ext cx="288032" cy="272446"/>
          </a:xfrm>
          <a:prstGeom prst="mathMultiply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Multiply 28"/>
          <p:cNvSpPr/>
          <p:nvPr/>
        </p:nvSpPr>
        <p:spPr>
          <a:xfrm>
            <a:off x="6477088" y="5667090"/>
            <a:ext cx="288032" cy="272446"/>
          </a:xfrm>
          <a:prstGeom prst="mathMultiply">
            <a:avLst/>
          </a:prstGeom>
          <a:solidFill>
            <a:schemeClr val="accent2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Multiply 28"/>
          <p:cNvSpPr/>
          <p:nvPr/>
        </p:nvSpPr>
        <p:spPr>
          <a:xfrm>
            <a:off x="4655443" y="3514185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Multiply 28"/>
          <p:cNvSpPr/>
          <p:nvPr/>
        </p:nvSpPr>
        <p:spPr>
          <a:xfrm>
            <a:off x="4102702" y="3556101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Multiply 28"/>
          <p:cNvSpPr/>
          <p:nvPr/>
        </p:nvSpPr>
        <p:spPr>
          <a:xfrm>
            <a:off x="6006896" y="4097923"/>
            <a:ext cx="288032" cy="272446"/>
          </a:xfrm>
          <a:prstGeom prst="mathMultiply">
            <a:avLst/>
          </a:prstGeom>
          <a:solidFill>
            <a:schemeClr val="accent6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ZoneTexte 17"/>
          <p:cNvSpPr txBox="1"/>
          <p:nvPr/>
        </p:nvSpPr>
        <p:spPr>
          <a:xfrm>
            <a:off x="7174860" y="5096433"/>
            <a:ext cx="13534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800" dirty="0">
                <a:solidFill>
                  <a:schemeClr val="accent2"/>
                </a:solidFill>
              </a:rPr>
              <a:t>∞</a:t>
            </a:r>
          </a:p>
        </p:txBody>
      </p:sp>
      <p:sp>
        <p:nvSpPr>
          <p:cNvPr id="23" name="Espace réservé du contenu 20">
            <a:extLst>
              <a:ext uri="{FF2B5EF4-FFF2-40B4-BE49-F238E27FC236}">
                <a16:creationId xmlns:a16="http://schemas.microsoft.com/office/drawing/2014/main" id="{755286C8-760D-4F42-904F-EDE139D2F7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6050"/>
            <a:ext cx="10515600" cy="4660900"/>
          </a:xfrm>
        </p:spPr>
        <p:txBody>
          <a:bodyPr/>
          <a:lstStyle/>
          <a:p>
            <a:r>
              <a:rPr lang="en-US" dirty="0"/>
              <a:t>Crowding distance</a:t>
            </a:r>
          </a:p>
          <a:p>
            <a:pPr lvl="1"/>
            <a:r>
              <a:rPr lang="en-US" dirty="0"/>
              <a:t>Value associated to individuals</a:t>
            </a:r>
          </a:p>
          <a:p>
            <a:pPr lvl="1"/>
            <a:r>
              <a:rPr lang="en-US" dirty="0"/>
              <a:t>Used to select for reproduction/survival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50937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fr-FR" sz="4400" b="1" i="0" u="none" strike="noStrike" kern="1200" cap="none" spc="0" normalizeH="0" baseline="0" noProof="0" dirty="0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NSGA-II (Non-</a:t>
            </a:r>
            <a:r>
              <a:rPr kumimoji="0" lang="fr-FR" sz="4400" b="1" i="0" u="none" strike="noStrike" kern="1200" cap="none" spc="0" normalizeH="0" baseline="0" noProof="0" dirty="0" err="1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Sorting</a:t>
            </a:r>
            <a:r>
              <a:rPr kumimoji="0" lang="fr-FR" sz="4400" b="1" i="0" u="none" strike="noStrike" kern="1200" cap="none" spc="0" normalizeH="0" baseline="0" noProof="0" dirty="0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 </a:t>
            </a:r>
            <a:r>
              <a:rPr kumimoji="0" lang="fr-FR" sz="4400" b="1" i="0" u="none" strike="noStrike" kern="1200" cap="none" spc="0" normalizeH="0" baseline="0" noProof="0" dirty="0" err="1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Genetic</a:t>
            </a:r>
            <a:r>
              <a:rPr kumimoji="0" lang="fr-FR" sz="4400" b="1" i="0" u="none" strike="noStrike" kern="1200" cap="none" spc="0" normalizeH="0" baseline="0" noProof="0" dirty="0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 </a:t>
            </a:r>
            <a:r>
              <a:rPr kumimoji="0" lang="fr-FR" sz="4400" b="1" i="0" u="none" strike="noStrike" kern="1200" cap="none" spc="0" normalizeH="0" baseline="0" noProof="0" dirty="0" err="1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Algorithm</a:t>
            </a:r>
            <a:r>
              <a:rPr kumimoji="0" lang="fr-FR" sz="4400" b="1" i="0" u="none" strike="noStrike" kern="1200" cap="none" spc="0" normalizeH="0" baseline="0" noProof="0" dirty="0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 II)</a:t>
            </a:r>
            <a:endParaRPr lang="fr-FR" dirty="0"/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0FAFB3FC-1EC6-4FA1-A0A2-B519A84253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NSGA-II (Non-Sorting Genetic Algorithm II)</a:t>
            </a:r>
          </a:p>
          <a:p>
            <a:pPr lvl="1"/>
            <a:r>
              <a:rPr lang="en-US" dirty="0"/>
              <a:t>Crowding distance is a volume for 3 objectives, hypervolume for 4+ objectives</a:t>
            </a:r>
          </a:p>
          <a:p>
            <a:pPr lvl="1"/>
            <a:r>
              <a:rPr lang="en-US" dirty="0"/>
              <a:t>For 2 or 3 objectives, it works </a:t>
            </a:r>
            <a:r>
              <a:rPr lang="en-US" i="1" dirty="0"/>
              <a:t>really well</a:t>
            </a:r>
          </a:p>
          <a:p>
            <a:endParaRPr lang="en-US" i="1" dirty="0"/>
          </a:p>
          <a:p>
            <a:r>
              <a:rPr lang="en-US" dirty="0"/>
              <a:t>Limitations</a:t>
            </a:r>
          </a:p>
          <a:p>
            <a:pPr lvl="1"/>
            <a:r>
              <a:rPr lang="en-US" dirty="0"/>
              <a:t>The more objectives, the less effective</a:t>
            </a:r>
          </a:p>
          <a:p>
            <a:pPr lvl="1"/>
            <a:r>
              <a:rPr lang="en-US" dirty="0"/>
              <a:t>In 10+ dimensions, all points have similar crowding distances</a:t>
            </a:r>
          </a:p>
        </p:txBody>
      </p:sp>
    </p:spTree>
    <p:extLst>
      <p:ext uri="{BB962C8B-B14F-4D97-AF65-F5344CB8AC3E}">
        <p14:creationId xmlns:p14="http://schemas.microsoft.com/office/powerpoint/2010/main" val="12904130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fr-FR" sz="4400" b="1" i="0" u="none" strike="noStrike" kern="1200" cap="none" spc="0" normalizeH="0" baseline="0" noProof="0" dirty="0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Multi-objective </a:t>
            </a:r>
            <a:r>
              <a:rPr kumimoji="0" lang="fr-FR" sz="4400" b="1" i="0" u="none" strike="noStrike" kern="1200" cap="none" spc="0" normalizeH="0" baseline="0" noProof="0" dirty="0" err="1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problems</a:t>
            </a:r>
            <a:endParaRPr lang="fr-FR" dirty="0"/>
          </a:p>
        </p:txBody>
      </p:sp>
      <p:grpSp>
        <p:nvGrpSpPr>
          <p:cNvPr id="5" name="Group 4"/>
          <p:cNvGrpSpPr>
            <a:grpSpLocks noChangeAspect="1"/>
          </p:cNvGrpSpPr>
          <p:nvPr/>
        </p:nvGrpSpPr>
        <p:grpSpPr>
          <a:xfrm>
            <a:off x="3376555" y="1862414"/>
            <a:ext cx="5671774" cy="4519556"/>
            <a:chOff x="5796136" y="331751"/>
            <a:chExt cx="2490910" cy="2451559"/>
          </a:xfrm>
        </p:grpSpPr>
        <p:cxnSp>
          <p:nvCxnSpPr>
            <p:cNvPr id="6" name="Straight Arrow Connector 14"/>
            <p:cNvCxnSpPr/>
            <p:nvPr/>
          </p:nvCxnSpPr>
          <p:spPr>
            <a:xfrm flipV="1">
              <a:off x="5796136" y="331751"/>
              <a:ext cx="0" cy="2450081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Arrow Connector 15"/>
            <p:cNvCxnSpPr/>
            <p:nvPr/>
          </p:nvCxnSpPr>
          <p:spPr>
            <a:xfrm>
              <a:off x="5796138" y="2781834"/>
              <a:ext cx="2490908" cy="1476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" name="TextBox 13"/>
          <p:cNvSpPr txBox="1"/>
          <p:nvPr/>
        </p:nvSpPr>
        <p:spPr>
          <a:xfrm>
            <a:off x="1688592" y="1817409"/>
            <a:ext cx="16711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Flight duration (h)</a:t>
            </a:r>
          </a:p>
        </p:txBody>
      </p:sp>
      <p:sp>
        <p:nvSpPr>
          <p:cNvPr id="9" name="TextBox 16"/>
          <p:cNvSpPr txBox="1"/>
          <p:nvPr/>
        </p:nvSpPr>
        <p:spPr>
          <a:xfrm>
            <a:off x="7752184" y="6488636"/>
            <a:ext cx="1663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Ticket price (€)</a:t>
            </a:r>
          </a:p>
        </p:txBody>
      </p:sp>
      <p:sp>
        <p:nvSpPr>
          <p:cNvPr id="28" name="TextBox 31"/>
          <p:cNvSpPr txBox="1"/>
          <p:nvPr/>
        </p:nvSpPr>
        <p:spPr>
          <a:xfrm>
            <a:off x="3376560" y="1319065"/>
            <a:ext cx="56717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Airplane tickets</a:t>
            </a:r>
          </a:p>
        </p:txBody>
      </p:sp>
      <p:sp>
        <p:nvSpPr>
          <p:cNvPr id="3" name="Étoile à 5 branches 2"/>
          <p:cNvSpPr/>
          <p:nvPr/>
        </p:nvSpPr>
        <p:spPr>
          <a:xfrm>
            <a:off x="3419160" y="5913576"/>
            <a:ext cx="418336" cy="380881"/>
          </a:xfrm>
          <a:prstGeom prst="star5">
            <a:avLst/>
          </a:prstGeom>
          <a:solidFill>
            <a:srgbClr val="FFFF00"/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Rectangle à coins arrondis 3"/>
          <p:cNvSpPr/>
          <p:nvPr/>
        </p:nvSpPr>
        <p:spPr>
          <a:xfrm>
            <a:off x="3938016" y="4572000"/>
            <a:ext cx="1938528" cy="896112"/>
          </a:xfrm>
          <a:prstGeom prst="wedgeRoundRectCallout">
            <a:avLst>
              <a:gd name="adj1" fmla="val -63758"/>
              <a:gd name="adj2" fmla="val 121684"/>
              <a:gd name="adj3" fmla="val 16667"/>
            </a:avLst>
          </a:prstGeom>
          <a:solidFill>
            <a:srgbClr val="FFFF00"/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</a:rPr>
              <a:t>UTOPIA</a:t>
            </a:r>
            <a:endParaRPr lang="fr-FR" sz="36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9559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48C3FC3-E2A8-4027-A68A-09CD2881A3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0" lang="fr-FR" sz="4400" b="1" i="0" u="none" strike="noStrike" kern="1200" cap="none" spc="0" normalizeH="0" baseline="0" noProof="0" dirty="0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Pareto-</a:t>
            </a:r>
            <a:r>
              <a:rPr kumimoji="0" lang="fr-FR" sz="4400" b="1" i="0" u="none" strike="noStrike" kern="1200" cap="none" spc="0" normalizeH="0" baseline="0" noProof="0" dirty="0" err="1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Archived</a:t>
            </a:r>
            <a:r>
              <a:rPr kumimoji="0" lang="fr-FR" sz="4400" b="1" i="0" u="none" strike="noStrike" kern="1200" cap="none" spc="0" normalizeH="0" baseline="0" noProof="0" dirty="0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 Evolution </a:t>
            </a:r>
            <a:r>
              <a:rPr kumimoji="0" lang="fr-FR" sz="4400" b="1" i="0" u="none" strike="noStrike" kern="1200" cap="none" spc="0" normalizeH="0" baseline="0" noProof="0" dirty="0" err="1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Strategy</a:t>
            </a:r>
            <a:r>
              <a:rPr kumimoji="0" lang="fr-FR" sz="4400" b="1" i="0" u="none" strike="noStrike" kern="1200" cap="none" spc="0" normalizeH="0" baseline="0" noProof="0" dirty="0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 (PAES)</a:t>
            </a:r>
            <a:endParaRPr lang="en-US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BD334E4-44DD-45C9-867C-9EEC535BF8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1108" y="1354862"/>
            <a:ext cx="3633003" cy="4531316"/>
          </a:xfrm>
          <a:prstGeom prst="rect">
            <a:avLst/>
          </a:prstGeom>
        </p:spPr>
      </p:pic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6F62D00-F845-479C-BA9E-8BCD062590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0" y="1600201"/>
            <a:ext cx="4821810" cy="4525963"/>
          </a:xfrm>
        </p:spPr>
        <p:txBody>
          <a:bodyPr>
            <a:normAutofit/>
          </a:bodyPr>
          <a:lstStyle/>
          <a:p>
            <a:r>
              <a:rPr lang="en-US" dirty="0"/>
              <a:t>(1+1)-ES</a:t>
            </a:r>
          </a:p>
          <a:p>
            <a:pPr lvl="1"/>
            <a:r>
              <a:rPr lang="en-US" dirty="0"/>
              <a:t>Evolution Strategy with </a:t>
            </a:r>
            <a:br>
              <a:rPr lang="en-US" dirty="0"/>
            </a:br>
            <a:r>
              <a:rPr lang="en-US" dirty="0"/>
              <a:t>µ=1, </a:t>
            </a:r>
            <a:r>
              <a:rPr lang="el-GR" dirty="0"/>
              <a:t>λ</a:t>
            </a:r>
            <a:r>
              <a:rPr lang="it-IT" dirty="0"/>
              <a:t>=1</a:t>
            </a:r>
          </a:p>
          <a:p>
            <a:pPr lvl="1"/>
            <a:r>
              <a:rPr lang="en-US" dirty="0"/>
              <a:t>Uses mutation, only</a:t>
            </a:r>
          </a:p>
          <a:p>
            <a:r>
              <a:rPr lang="en-US" dirty="0"/>
              <a:t>Algorithm</a:t>
            </a:r>
          </a:p>
          <a:p>
            <a:pPr lvl="1"/>
            <a:r>
              <a:rPr lang="en-US" dirty="0"/>
              <a:t>Archive has max size</a:t>
            </a:r>
          </a:p>
          <a:p>
            <a:pPr lvl="1"/>
            <a:r>
              <a:rPr lang="en-US" dirty="0"/>
              <a:t>Archive is recomputed</a:t>
            </a:r>
            <a:br>
              <a:rPr lang="en-US" dirty="0"/>
            </a:br>
            <a:r>
              <a:rPr lang="en-US" dirty="0"/>
              <a:t>every time new candidate</a:t>
            </a:r>
            <a:br>
              <a:rPr lang="en-US" dirty="0"/>
            </a:br>
            <a:r>
              <a:rPr lang="en-US" dirty="0"/>
              <a:t>is added</a:t>
            </a:r>
          </a:p>
        </p:txBody>
      </p:sp>
    </p:spTree>
    <p:extLst>
      <p:ext uri="{BB962C8B-B14F-4D97-AF65-F5344CB8AC3E}">
        <p14:creationId xmlns:p14="http://schemas.microsoft.com/office/powerpoint/2010/main" val="40852163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19B89EC-F315-4DC9-B5FF-A28497BCD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0" lang="fr-FR" sz="4400" b="1" i="0" u="none" strike="noStrike" kern="1200" cap="none" spc="0" normalizeH="0" baseline="0" noProof="0" dirty="0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Pareto-</a:t>
            </a:r>
            <a:r>
              <a:rPr kumimoji="0" lang="fr-FR" sz="4400" b="1" i="0" u="none" strike="noStrike" kern="1200" cap="none" spc="0" normalizeH="0" baseline="0" noProof="0" dirty="0" err="1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Archived</a:t>
            </a:r>
            <a:r>
              <a:rPr kumimoji="0" lang="fr-FR" sz="4400" b="1" i="0" u="none" strike="noStrike" kern="1200" cap="none" spc="0" normalizeH="0" baseline="0" noProof="0" dirty="0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 Evolution </a:t>
            </a:r>
            <a:r>
              <a:rPr kumimoji="0" lang="fr-FR" sz="4400" b="1" i="0" u="none" strike="noStrike" kern="1200" cap="none" spc="0" normalizeH="0" baseline="0" noProof="0" dirty="0" err="1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Strategy</a:t>
            </a:r>
            <a:r>
              <a:rPr kumimoji="0" lang="fr-FR" sz="4400" b="1" i="0" u="none" strike="noStrike" kern="1200" cap="none" spc="0" normalizeH="0" baseline="0" noProof="0" dirty="0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 (PAES)</a:t>
            </a:r>
            <a:endParaRPr lang="en-US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A4720E1-D92E-4F77-A7B7-2AB8BB0075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about </a:t>
            </a:r>
            <a:r>
              <a:rPr lang="en-US" i="1" dirty="0"/>
              <a:t>crowding</a:t>
            </a:r>
            <a:r>
              <a:rPr lang="en-US" dirty="0"/>
              <a:t>?</a:t>
            </a:r>
          </a:p>
          <a:p>
            <a:pPr lvl="1"/>
            <a:r>
              <a:rPr lang="en-US" dirty="0"/>
              <a:t>PAES maintains a grid in objective space</a:t>
            </a:r>
          </a:p>
          <a:p>
            <a:pPr lvl="1"/>
            <a:r>
              <a:rPr lang="en-US" dirty="0"/>
              <a:t>Count how many candidates in same square</a:t>
            </a:r>
          </a:p>
          <a:p>
            <a:pPr lvl="1"/>
            <a:r>
              <a:rPr lang="en-US" dirty="0"/>
              <a:t>Grid size is a (hyper-)</a:t>
            </a:r>
            <a:br>
              <a:rPr lang="en-US" dirty="0"/>
            </a:br>
            <a:r>
              <a:rPr lang="en-US" dirty="0"/>
              <a:t>parameter (!)</a:t>
            </a:r>
          </a:p>
          <a:p>
            <a:pPr lvl="1"/>
            <a:r>
              <a:rPr lang="en-US" dirty="0"/>
              <a:t>So is the size of the</a:t>
            </a:r>
            <a:br>
              <a:rPr lang="en-US" dirty="0"/>
            </a:br>
            <a:r>
              <a:rPr lang="en-US" dirty="0"/>
              <a:t>archive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3312E2F-6D49-459F-9231-B9F5824C53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6892" y="3328223"/>
            <a:ext cx="4632833" cy="3529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46769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132ED1E-2E52-45A9-9611-2F8ACCFCC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fr-FR" sz="4400" b="1" i="0" u="none" strike="noStrike" kern="1200" cap="none" spc="0" normalizeH="0" baseline="0" noProof="0" dirty="0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MOEA/D</a:t>
            </a:r>
            <a:endParaRPr lang="en-US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9516858-6369-4E3A-8BF1-AF905BB66A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«D» for «Decomposition»</a:t>
            </a:r>
          </a:p>
          <a:p>
            <a:pPr lvl="1"/>
            <a:r>
              <a:rPr lang="it-IT" dirty="0"/>
              <a:t>Take the multi-objective problem</a:t>
            </a:r>
          </a:p>
          <a:p>
            <a:pPr lvl="1"/>
            <a:r>
              <a:rPr lang="it-IT" dirty="0"/>
              <a:t>Convert it into </a:t>
            </a:r>
            <a:r>
              <a:rPr lang="it-IT" i="1" dirty="0"/>
              <a:t>N</a:t>
            </a:r>
            <a:r>
              <a:rPr lang="it-IT" dirty="0"/>
              <a:t> single-objective problems</a:t>
            </a:r>
          </a:p>
          <a:p>
            <a:pPr lvl="1"/>
            <a:r>
              <a:rPr lang="it-IT" dirty="0"/>
              <a:t>Solve the problems in parallel</a:t>
            </a:r>
          </a:p>
          <a:p>
            <a:r>
              <a:rPr lang="it-IT" dirty="0"/>
              <a:t>How to decompose the MOO problem?</a:t>
            </a:r>
          </a:p>
          <a:p>
            <a:pPr lvl="1"/>
            <a:r>
              <a:rPr lang="it-IT" dirty="0"/>
              <a:t>Weighted sum, change weights</a:t>
            </a:r>
          </a:p>
          <a:p>
            <a:pPr lvl="1"/>
            <a:r>
              <a:rPr lang="en-US" dirty="0" err="1"/>
              <a:t>Tchebycheff</a:t>
            </a:r>
            <a:r>
              <a:rPr lang="en-US" dirty="0"/>
              <a:t> approach</a:t>
            </a:r>
          </a:p>
          <a:p>
            <a:pPr lvl="1"/>
            <a:r>
              <a:rPr lang="en-US" dirty="0"/>
              <a:t>Boundary intersection</a:t>
            </a:r>
          </a:p>
        </p:txBody>
      </p:sp>
    </p:spTree>
    <p:extLst>
      <p:ext uri="{BB962C8B-B14F-4D97-AF65-F5344CB8AC3E}">
        <p14:creationId xmlns:p14="http://schemas.microsoft.com/office/powerpoint/2010/main" val="3556730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132ED1E-2E52-45A9-9611-2F8ACCFCC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fr-FR" sz="4400" b="1" i="0" u="none" strike="noStrike" kern="1200" cap="none" spc="0" normalizeH="0" baseline="0" noProof="0" dirty="0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MOEA/D</a:t>
            </a:r>
            <a:endParaRPr lang="en-US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9516858-6369-4E3A-8BF1-AF905BB66A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Tchebycheff</a:t>
            </a:r>
            <a:r>
              <a:rPr lang="en-US" dirty="0"/>
              <a:t> approach</a:t>
            </a:r>
          </a:p>
          <a:p>
            <a:pPr lvl="1"/>
            <a:r>
              <a:rPr lang="en-US" dirty="0"/>
              <a:t>Set reference points in objective space</a:t>
            </a:r>
          </a:p>
          <a:p>
            <a:pPr lvl="1"/>
            <a:r>
              <a:rPr lang="en-US" dirty="0"/>
              <a:t>Try to get as close as possible to the points</a:t>
            </a:r>
          </a:p>
          <a:p>
            <a:pPr lvl="1"/>
            <a:r>
              <a:rPr lang="en-US" dirty="0"/>
              <a:t>Objective: minimize distance to reference point(s)</a:t>
            </a:r>
          </a:p>
          <a:p>
            <a:pPr lvl="1"/>
            <a:endParaRPr lang="en-US" dirty="0"/>
          </a:p>
          <a:p>
            <a:r>
              <a:rPr lang="en-US" dirty="0"/>
              <a:t>Boundary intersection</a:t>
            </a:r>
          </a:p>
          <a:p>
            <a:pPr lvl="1"/>
            <a:r>
              <a:rPr lang="en-US" dirty="0"/>
              <a:t>Requires knowing the attainable objective set</a:t>
            </a:r>
          </a:p>
          <a:p>
            <a:pPr lvl="1"/>
            <a:r>
              <a:rPr lang="en-US" dirty="0"/>
              <a:t>Not applicable to all problems</a:t>
            </a:r>
          </a:p>
        </p:txBody>
      </p:sp>
    </p:spTree>
    <p:extLst>
      <p:ext uri="{BB962C8B-B14F-4D97-AF65-F5344CB8AC3E}">
        <p14:creationId xmlns:p14="http://schemas.microsoft.com/office/powerpoint/2010/main" val="41398975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95944C3-B7A6-4B82-B0EB-4DDB6C31FA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5943"/>
            <a:ext cx="10515600" cy="868452"/>
          </a:xfrm>
        </p:spPr>
        <p:txBody>
          <a:bodyPr/>
          <a:lstStyle/>
          <a:p>
            <a:r>
              <a:rPr kumimoji="0" lang="fr-FR" sz="4400" b="1" i="0" u="none" strike="noStrike" kern="1200" cap="none" spc="0" normalizeH="0" baseline="0" noProof="0" dirty="0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MOEA/D</a:t>
            </a:r>
            <a:endParaRPr lang="en-US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7EC2191-E62D-48AE-9EA2-77A73C7030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9AB581F-5560-460D-B9E9-D92AA54DAB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3733" y="1417639"/>
            <a:ext cx="6344535" cy="5287113"/>
          </a:xfrm>
          <a:prstGeom prst="rect">
            <a:avLst/>
          </a:prstGeom>
        </p:spPr>
      </p:pic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42262AFD-CC8F-41E4-AD20-AFEF70E0F73E}"/>
              </a:ext>
            </a:extLst>
          </p:cNvPr>
          <p:cNvCxnSpPr>
            <a:cxnSpLocks/>
          </p:cNvCxnSpPr>
          <p:nvPr/>
        </p:nvCxnSpPr>
        <p:spPr>
          <a:xfrm flipV="1">
            <a:off x="3088850" y="1772240"/>
            <a:ext cx="4223209" cy="274320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D574FD8A-76FC-45D4-835A-C6259878A5ED}"/>
              </a:ext>
            </a:extLst>
          </p:cNvPr>
          <p:cNvCxnSpPr>
            <a:cxnSpLocks/>
          </p:cNvCxnSpPr>
          <p:nvPr/>
        </p:nvCxnSpPr>
        <p:spPr>
          <a:xfrm flipV="1">
            <a:off x="4523296" y="2988297"/>
            <a:ext cx="4127368" cy="2726704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1" name="Ellipse 10">
            <a:extLst>
              <a:ext uri="{FF2B5EF4-FFF2-40B4-BE49-F238E27FC236}">
                <a16:creationId xmlns:a16="http://schemas.microsoft.com/office/drawing/2014/main" id="{8C1DE6DC-A0E5-4008-8C04-C487F13F6B66}"/>
              </a:ext>
            </a:extLst>
          </p:cNvPr>
          <p:cNvSpPr/>
          <p:nvPr/>
        </p:nvSpPr>
        <p:spPr>
          <a:xfrm>
            <a:off x="6252642" y="2366607"/>
            <a:ext cx="108000" cy="108000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DEEC184E-CFC6-4743-B228-34E96DE9E519}"/>
              </a:ext>
            </a:extLst>
          </p:cNvPr>
          <p:cNvSpPr/>
          <p:nvPr/>
        </p:nvSpPr>
        <p:spPr>
          <a:xfrm>
            <a:off x="7744460" y="3502660"/>
            <a:ext cx="106680" cy="1080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5271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n>
                  <a:noFill/>
                </a:ln>
                <a:solidFill>
                  <a:srgbClr val="00A3A6"/>
                </a:solidFill>
                <a:latin typeface="Calibri Light" panose="020F0302020204030204"/>
              </a:rPr>
              <a:t>Evaluation</a:t>
            </a:r>
            <a:r>
              <a:rPr lang="en-US" dirty="0"/>
              <a:t> </a:t>
            </a:r>
            <a:r>
              <a:rPr lang="en-US" dirty="0">
                <a:ln>
                  <a:noFill/>
                </a:ln>
                <a:solidFill>
                  <a:srgbClr val="00A3A6"/>
                </a:solidFill>
                <a:latin typeface="Calibri Light" panose="020F0302020204030204"/>
              </a:rPr>
              <a:t>of MOEAs</a:t>
            </a:r>
            <a:endParaRPr lang="fr-FR" dirty="0">
              <a:ln>
                <a:noFill/>
              </a:ln>
              <a:solidFill>
                <a:srgbClr val="00A3A6"/>
              </a:solidFill>
              <a:latin typeface="Calibri Light" panose="020F0302020204030204"/>
            </a:endParaRP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17C2365D-F72B-4EF5-A6B3-92967153B7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to evaluate different runs?</a:t>
            </a:r>
          </a:p>
          <a:p>
            <a:pPr lvl="1"/>
            <a:r>
              <a:rPr lang="en-US" dirty="0"/>
              <a:t>For single-objective optimization, best individual</a:t>
            </a:r>
          </a:p>
          <a:p>
            <a:pPr lvl="1"/>
            <a:r>
              <a:rPr lang="en-US" dirty="0"/>
              <a:t>Here we might have different Pareto fronts</a:t>
            </a:r>
          </a:p>
          <a:p>
            <a:pPr lvl="1"/>
            <a:r>
              <a:rPr lang="en-US" dirty="0"/>
              <a:t>We don’t know where the </a:t>
            </a:r>
            <a:r>
              <a:rPr lang="en-US" i="1" dirty="0"/>
              <a:t>true </a:t>
            </a:r>
            <a:r>
              <a:rPr lang="en-US" dirty="0"/>
              <a:t>front is</a:t>
            </a:r>
          </a:p>
          <a:p>
            <a:endParaRPr lang="en-US" dirty="0"/>
          </a:p>
          <a:p>
            <a:r>
              <a:rPr lang="en-US" dirty="0"/>
              <a:t>We can compute the hypervolume of the current Pareto front, using a reference point</a:t>
            </a:r>
          </a:p>
        </p:txBody>
      </p:sp>
    </p:spTree>
    <p:extLst>
      <p:ext uri="{BB962C8B-B14F-4D97-AF65-F5344CB8AC3E}">
        <p14:creationId xmlns:p14="http://schemas.microsoft.com/office/powerpoint/2010/main" val="37989578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n>
                  <a:noFill/>
                </a:ln>
                <a:solidFill>
                  <a:srgbClr val="00A3A6"/>
                </a:solidFill>
                <a:latin typeface="Calibri Light" panose="020F0302020204030204"/>
              </a:rPr>
              <a:t>Evaluation</a:t>
            </a:r>
            <a:r>
              <a:rPr lang="en-US" dirty="0"/>
              <a:t> </a:t>
            </a:r>
            <a:r>
              <a:rPr lang="en-US" dirty="0">
                <a:ln>
                  <a:noFill/>
                </a:ln>
                <a:solidFill>
                  <a:srgbClr val="00A3A6"/>
                </a:solidFill>
                <a:latin typeface="Calibri Light" panose="020F0302020204030204"/>
              </a:rPr>
              <a:t>of MOEAs</a:t>
            </a:r>
            <a:endParaRPr lang="fr-FR" dirty="0"/>
          </a:p>
        </p:txBody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981200" y="2044191"/>
            <a:ext cx="3970990" cy="3164285"/>
            <a:chOff x="5796136" y="331751"/>
            <a:chExt cx="2490910" cy="2451559"/>
          </a:xfrm>
        </p:grpSpPr>
        <p:cxnSp>
          <p:nvCxnSpPr>
            <p:cNvPr id="5" name="Straight Arrow Connector 14"/>
            <p:cNvCxnSpPr/>
            <p:nvPr/>
          </p:nvCxnSpPr>
          <p:spPr>
            <a:xfrm flipV="1">
              <a:off x="5796136" y="331751"/>
              <a:ext cx="0" cy="2450081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" name="Straight Arrow Connector 15"/>
            <p:cNvCxnSpPr/>
            <p:nvPr/>
          </p:nvCxnSpPr>
          <p:spPr>
            <a:xfrm>
              <a:off x="5796138" y="2781834"/>
              <a:ext cx="2490908" cy="1476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7" name="Group 4"/>
          <p:cNvGrpSpPr>
            <a:grpSpLocks noChangeAspect="1"/>
          </p:cNvGrpSpPr>
          <p:nvPr/>
        </p:nvGrpSpPr>
        <p:grpSpPr>
          <a:xfrm>
            <a:off x="6239810" y="2044191"/>
            <a:ext cx="3970990" cy="3164285"/>
            <a:chOff x="5796136" y="331751"/>
            <a:chExt cx="2490910" cy="2451559"/>
          </a:xfrm>
        </p:grpSpPr>
        <p:cxnSp>
          <p:nvCxnSpPr>
            <p:cNvPr id="8" name="Straight Arrow Connector 14"/>
            <p:cNvCxnSpPr/>
            <p:nvPr/>
          </p:nvCxnSpPr>
          <p:spPr>
            <a:xfrm flipV="1">
              <a:off x="5796136" y="331751"/>
              <a:ext cx="0" cy="2450081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arrow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9" name="Straight Arrow Connector 15"/>
            <p:cNvCxnSpPr/>
            <p:nvPr/>
          </p:nvCxnSpPr>
          <p:spPr>
            <a:xfrm>
              <a:off x="5796138" y="2781834"/>
              <a:ext cx="2490908" cy="1476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arrow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10" name="Multiply 28"/>
          <p:cNvSpPr/>
          <p:nvPr/>
        </p:nvSpPr>
        <p:spPr>
          <a:xfrm>
            <a:off x="6621104" y="3352932"/>
            <a:ext cx="288032" cy="272446"/>
          </a:xfrm>
          <a:prstGeom prst="mathMultiply">
            <a:avLst/>
          </a:prstGeom>
          <a:solidFill>
            <a:schemeClr val="accent2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Multiply 28"/>
          <p:cNvSpPr/>
          <p:nvPr/>
        </p:nvSpPr>
        <p:spPr>
          <a:xfrm>
            <a:off x="7044016" y="4007305"/>
            <a:ext cx="288032" cy="272446"/>
          </a:xfrm>
          <a:prstGeom prst="mathMultiply">
            <a:avLst/>
          </a:prstGeom>
          <a:solidFill>
            <a:schemeClr val="accent2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Multiply 28"/>
          <p:cNvSpPr/>
          <p:nvPr/>
        </p:nvSpPr>
        <p:spPr>
          <a:xfrm>
            <a:off x="7482928" y="4279751"/>
            <a:ext cx="288032" cy="272446"/>
          </a:xfrm>
          <a:prstGeom prst="mathMultiply">
            <a:avLst/>
          </a:prstGeom>
          <a:solidFill>
            <a:schemeClr val="accent2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Multiply 28"/>
          <p:cNvSpPr/>
          <p:nvPr/>
        </p:nvSpPr>
        <p:spPr>
          <a:xfrm>
            <a:off x="8225306" y="4334492"/>
            <a:ext cx="288032" cy="272446"/>
          </a:xfrm>
          <a:prstGeom prst="mathMultiply">
            <a:avLst/>
          </a:prstGeom>
          <a:solidFill>
            <a:schemeClr val="accent2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Multiply 28"/>
          <p:cNvSpPr/>
          <p:nvPr/>
        </p:nvSpPr>
        <p:spPr>
          <a:xfrm>
            <a:off x="8967684" y="4415974"/>
            <a:ext cx="288032" cy="272446"/>
          </a:xfrm>
          <a:prstGeom prst="mathMultiply">
            <a:avLst/>
          </a:prstGeom>
          <a:solidFill>
            <a:schemeClr val="accent2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Multiply 28"/>
          <p:cNvSpPr/>
          <p:nvPr/>
        </p:nvSpPr>
        <p:spPr>
          <a:xfrm>
            <a:off x="6477088" y="2112839"/>
            <a:ext cx="288032" cy="272446"/>
          </a:xfrm>
          <a:prstGeom prst="mathMultiply">
            <a:avLst/>
          </a:prstGeom>
          <a:solidFill>
            <a:schemeClr val="accent2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Multiply 28"/>
          <p:cNvSpPr/>
          <p:nvPr/>
        </p:nvSpPr>
        <p:spPr>
          <a:xfrm>
            <a:off x="2458743" y="2245652"/>
            <a:ext cx="288032" cy="272446"/>
          </a:xfrm>
          <a:prstGeom prst="mathMultiply">
            <a:avLst/>
          </a:prstGeom>
          <a:solidFill>
            <a:schemeClr val="accent6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Multiply 28"/>
          <p:cNvSpPr/>
          <p:nvPr/>
        </p:nvSpPr>
        <p:spPr>
          <a:xfrm>
            <a:off x="2685916" y="2897789"/>
            <a:ext cx="288032" cy="272446"/>
          </a:xfrm>
          <a:prstGeom prst="mathMultiply">
            <a:avLst/>
          </a:prstGeom>
          <a:solidFill>
            <a:schemeClr val="accent6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Multiply 28"/>
          <p:cNvSpPr/>
          <p:nvPr/>
        </p:nvSpPr>
        <p:spPr>
          <a:xfrm>
            <a:off x="3162000" y="4197600"/>
            <a:ext cx="288032" cy="272446"/>
          </a:xfrm>
          <a:prstGeom prst="mathMultiply">
            <a:avLst/>
          </a:prstGeom>
          <a:solidFill>
            <a:schemeClr val="accent6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Multiply 28"/>
          <p:cNvSpPr/>
          <p:nvPr/>
        </p:nvSpPr>
        <p:spPr>
          <a:xfrm>
            <a:off x="3678457" y="4658850"/>
            <a:ext cx="288032" cy="272446"/>
          </a:xfrm>
          <a:prstGeom prst="mathMultiply">
            <a:avLst/>
          </a:prstGeom>
          <a:solidFill>
            <a:schemeClr val="accent6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Multiply 28"/>
          <p:cNvSpPr/>
          <p:nvPr/>
        </p:nvSpPr>
        <p:spPr>
          <a:xfrm>
            <a:off x="4672142" y="4906544"/>
            <a:ext cx="288032" cy="272446"/>
          </a:xfrm>
          <a:prstGeom prst="mathMultiply">
            <a:avLst/>
          </a:prstGeom>
          <a:solidFill>
            <a:schemeClr val="accent6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75815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orme libre 27"/>
          <p:cNvSpPr/>
          <p:nvPr/>
        </p:nvSpPr>
        <p:spPr>
          <a:xfrm>
            <a:off x="6608064" y="2002536"/>
            <a:ext cx="2615184" cy="2596896"/>
          </a:xfrm>
          <a:custGeom>
            <a:avLst/>
            <a:gdLst>
              <a:gd name="connsiteX0" fmla="*/ 0 w 2615184"/>
              <a:gd name="connsiteY0" fmla="*/ 0 h 2596896"/>
              <a:gd name="connsiteX1" fmla="*/ 438912 w 2615184"/>
              <a:gd name="connsiteY1" fmla="*/ 2066544 h 2596896"/>
              <a:gd name="connsiteX2" fmla="*/ 2615184 w 2615184"/>
              <a:gd name="connsiteY2" fmla="*/ 2596896 h 25968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15184" h="2596896">
                <a:moveTo>
                  <a:pt x="0" y="0"/>
                </a:moveTo>
                <a:cubicBezTo>
                  <a:pt x="1524" y="816864"/>
                  <a:pt x="3048" y="1633728"/>
                  <a:pt x="438912" y="2066544"/>
                </a:cubicBezTo>
                <a:cubicBezTo>
                  <a:pt x="874776" y="2499360"/>
                  <a:pt x="2188464" y="2499360"/>
                  <a:pt x="2615184" y="2596896"/>
                </a:cubicBezTo>
              </a:path>
            </a:pathLst>
          </a:custGeom>
          <a:ln w="38100">
            <a:solidFill>
              <a:schemeClr val="accent2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Arc 24"/>
          <p:cNvSpPr/>
          <p:nvPr/>
        </p:nvSpPr>
        <p:spPr>
          <a:xfrm flipH="1" flipV="1">
            <a:off x="2663434" y="-566928"/>
            <a:ext cx="4593481" cy="5669280"/>
          </a:xfrm>
          <a:prstGeom prst="arc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n>
                  <a:noFill/>
                </a:ln>
                <a:solidFill>
                  <a:srgbClr val="00A3A6"/>
                </a:solidFill>
                <a:latin typeface="Calibri Light" panose="020F0302020204030204"/>
              </a:rPr>
              <a:t>Evaluation</a:t>
            </a:r>
            <a:r>
              <a:rPr lang="en-US" dirty="0"/>
              <a:t> </a:t>
            </a:r>
            <a:r>
              <a:rPr lang="en-US" dirty="0">
                <a:ln>
                  <a:noFill/>
                </a:ln>
                <a:solidFill>
                  <a:srgbClr val="00A3A6"/>
                </a:solidFill>
                <a:latin typeface="Calibri Light" panose="020F0302020204030204"/>
              </a:rPr>
              <a:t>of MOEAs</a:t>
            </a:r>
            <a:endParaRPr lang="fr-FR" dirty="0"/>
          </a:p>
        </p:txBody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981200" y="2044191"/>
            <a:ext cx="3970990" cy="3164285"/>
            <a:chOff x="5796136" y="331751"/>
            <a:chExt cx="2490910" cy="2451559"/>
          </a:xfrm>
        </p:grpSpPr>
        <p:cxnSp>
          <p:nvCxnSpPr>
            <p:cNvPr id="5" name="Straight Arrow Connector 14"/>
            <p:cNvCxnSpPr/>
            <p:nvPr/>
          </p:nvCxnSpPr>
          <p:spPr>
            <a:xfrm flipV="1">
              <a:off x="5796136" y="331751"/>
              <a:ext cx="0" cy="2450081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" name="Straight Arrow Connector 15"/>
            <p:cNvCxnSpPr/>
            <p:nvPr/>
          </p:nvCxnSpPr>
          <p:spPr>
            <a:xfrm>
              <a:off x="5796138" y="2781834"/>
              <a:ext cx="2490908" cy="1476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7" name="Group 4"/>
          <p:cNvGrpSpPr>
            <a:grpSpLocks noChangeAspect="1"/>
          </p:cNvGrpSpPr>
          <p:nvPr/>
        </p:nvGrpSpPr>
        <p:grpSpPr>
          <a:xfrm>
            <a:off x="6239811" y="2044191"/>
            <a:ext cx="3970990" cy="3164285"/>
            <a:chOff x="5796136" y="331751"/>
            <a:chExt cx="2490910" cy="2451559"/>
          </a:xfrm>
        </p:grpSpPr>
        <p:cxnSp>
          <p:nvCxnSpPr>
            <p:cNvPr id="8" name="Straight Arrow Connector 14"/>
            <p:cNvCxnSpPr/>
            <p:nvPr/>
          </p:nvCxnSpPr>
          <p:spPr>
            <a:xfrm flipV="1">
              <a:off x="5796136" y="331751"/>
              <a:ext cx="0" cy="2450081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arrow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9" name="Straight Arrow Connector 15"/>
            <p:cNvCxnSpPr/>
            <p:nvPr/>
          </p:nvCxnSpPr>
          <p:spPr>
            <a:xfrm>
              <a:off x="5796138" y="2781834"/>
              <a:ext cx="2490908" cy="1476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arrow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10" name="Multiply 28"/>
          <p:cNvSpPr/>
          <p:nvPr/>
        </p:nvSpPr>
        <p:spPr>
          <a:xfrm>
            <a:off x="6621104" y="3352932"/>
            <a:ext cx="288032" cy="272446"/>
          </a:xfrm>
          <a:prstGeom prst="mathMultiply">
            <a:avLst/>
          </a:prstGeom>
          <a:solidFill>
            <a:schemeClr val="accent2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Multiply 28"/>
          <p:cNvSpPr/>
          <p:nvPr/>
        </p:nvSpPr>
        <p:spPr>
          <a:xfrm>
            <a:off x="7044016" y="4007305"/>
            <a:ext cx="288032" cy="272446"/>
          </a:xfrm>
          <a:prstGeom prst="mathMultiply">
            <a:avLst/>
          </a:prstGeom>
          <a:solidFill>
            <a:schemeClr val="accent2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Multiply 28"/>
          <p:cNvSpPr/>
          <p:nvPr/>
        </p:nvSpPr>
        <p:spPr>
          <a:xfrm>
            <a:off x="7482928" y="4279751"/>
            <a:ext cx="288032" cy="272446"/>
          </a:xfrm>
          <a:prstGeom prst="mathMultiply">
            <a:avLst/>
          </a:prstGeom>
          <a:solidFill>
            <a:schemeClr val="accent2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Multiply 28"/>
          <p:cNvSpPr/>
          <p:nvPr/>
        </p:nvSpPr>
        <p:spPr>
          <a:xfrm>
            <a:off x="8225306" y="4334492"/>
            <a:ext cx="288032" cy="272446"/>
          </a:xfrm>
          <a:prstGeom prst="mathMultiply">
            <a:avLst/>
          </a:prstGeom>
          <a:solidFill>
            <a:schemeClr val="accent2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Multiply 28"/>
          <p:cNvSpPr/>
          <p:nvPr/>
        </p:nvSpPr>
        <p:spPr>
          <a:xfrm>
            <a:off x="8967684" y="4415974"/>
            <a:ext cx="288032" cy="272446"/>
          </a:xfrm>
          <a:prstGeom prst="mathMultiply">
            <a:avLst/>
          </a:prstGeom>
          <a:solidFill>
            <a:schemeClr val="accent2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Multiply 28"/>
          <p:cNvSpPr/>
          <p:nvPr/>
        </p:nvSpPr>
        <p:spPr>
          <a:xfrm>
            <a:off x="6477088" y="2112839"/>
            <a:ext cx="288032" cy="272446"/>
          </a:xfrm>
          <a:prstGeom prst="mathMultiply">
            <a:avLst/>
          </a:prstGeom>
          <a:solidFill>
            <a:schemeClr val="accent2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Multiply 28"/>
          <p:cNvSpPr/>
          <p:nvPr/>
        </p:nvSpPr>
        <p:spPr>
          <a:xfrm>
            <a:off x="2458743" y="2245652"/>
            <a:ext cx="288032" cy="272446"/>
          </a:xfrm>
          <a:prstGeom prst="mathMultiply">
            <a:avLst/>
          </a:prstGeom>
          <a:solidFill>
            <a:schemeClr val="accent6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Multiply 28"/>
          <p:cNvSpPr/>
          <p:nvPr/>
        </p:nvSpPr>
        <p:spPr>
          <a:xfrm>
            <a:off x="2685916" y="2897789"/>
            <a:ext cx="288032" cy="272446"/>
          </a:xfrm>
          <a:prstGeom prst="mathMultiply">
            <a:avLst/>
          </a:prstGeom>
          <a:solidFill>
            <a:schemeClr val="accent6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Multiply 28"/>
          <p:cNvSpPr/>
          <p:nvPr/>
        </p:nvSpPr>
        <p:spPr>
          <a:xfrm>
            <a:off x="3162271" y="4198269"/>
            <a:ext cx="288032" cy="272446"/>
          </a:xfrm>
          <a:prstGeom prst="mathMultiply">
            <a:avLst/>
          </a:prstGeom>
          <a:solidFill>
            <a:schemeClr val="accent6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Multiply 28"/>
          <p:cNvSpPr/>
          <p:nvPr/>
        </p:nvSpPr>
        <p:spPr>
          <a:xfrm>
            <a:off x="3678457" y="4658850"/>
            <a:ext cx="288032" cy="272446"/>
          </a:xfrm>
          <a:prstGeom prst="mathMultiply">
            <a:avLst/>
          </a:prstGeom>
          <a:solidFill>
            <a:schemeClr val="accent6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Multiply 28"/>
          <p:cNvSpPr/>
          <p:nvPr/>
        </p:nvSpPr>
        <p:spPr>
          <a:xfrm>
            <a:off x="4672142" y="4906544"/>
            <a:ext cx="288032" cy="272446"/>
          </a:xfrm>
          <a:prstGeom prst="mathMultiply">
            <a:avLst/>
          </a:prstGeom>
          <a:solidFill>
            <a:schemeClr val="accent6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02253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Connecteur droit 29"/>
          <p:cNvCxnSpPr/>
          <p:nvPr/>
        </p:nvCxnSpPr>
        <p:spPr>
          <a:xfrm flipV="1">
            <a:off x="4960174" y="2002538"/>
            <a:ext cx="193994" cy="3099815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2" name="Connecteur droit 31"/>
          <p:cNvCxnSpPr>
            <a:stCxn id="16" idx="1"/>
          </p:cNvCxnSpPr>
          <p:nvPr/>
        </p:nvCxnSpPr>
        <p:spPr>
          <a:xfrm flipV="1">
            <a:off x="2677598" y="2002537"/>
            <a:ext cx="2476571" cy="308551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8" name="Forme libre 27"/>
          <p:cNvSpPr/>
          <p:nvPr/>
        </p:nvSpPr>
        <p:spPr>
          <a:xfrm>
            <a:off x="6608064" y="2002536"/>
            <a:ext cx="2615184" cy="2596896"/>
          </a:xfrm>
          <a:custGeom>
            <a:avLst/>
            <a:gdLst>
              <a:gd name="connsiteX0" fmla="*/ 0 w 2615184"/>
              <a:gd name="connsiteY0" fmla="*/ 0 h 2596896"/>
              <a:gd name="connsiteX1" fmla="*/ 438912 w 2615184"/>
              <a:gd name="connsiteY1" fmla="*/ 2066544 h 2596896"/>
              <a:gd name="connsiteX2" fmla="*/ 2615184 w 2615184"/>
              <a:gd name="connsiteY2" fmla="*/ 2596896 h 25968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15184" h="2596896">
                <a:moveTo>
                  <a:pt x="0" y="0"/>
                </a:moveTo>
                <a:cubicBezTo>
                  <a:pt x="1524" y="816864"/>
                  <a:pt x="3048" y="1633728"/>
                  <a:pt x="438912" y="2066544"/>
                </a:cubicBezTo>
                <a:cubicBezTo>
                  <a:pt x="874776" y="2499360"/>
                  <a:pt x="2188464" y="2499360"/>
                  <a:pt x="2615184" y="2596896"/>
                </a:cubicBezTo>
              </a:path>
            </a:pathLst>
          </a:custGeom>
          <a:ln w="38100">
            <a:solidFill>
              <a:schemeClr val="accent2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Arc 24"/>
          <p:cNvSpPr/>
          <p:nvPr/>
        </p:nvSpPr>
        <p:spPr>
          <a:xfrm flipH="1" flipV="1">
            <a:off x="2663434" y="-566928"/>
            <a:ext cx="4593481" cy="5669280"/>
          </a:xfrm>
          <a:prstGeom prst="arc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n>
                  <a:noFill/>
                </a:ln>
                <a:solidFill>
                  <a:srgbClr val="00A3A6"/>
                </a:solidFill>
                <a:latin typeface="Calibri Light" panose="020F0302020204030204"/>
              </a:rPr>
              <a:t>Evaluation</a:t>
            </a:r>
            <a:r>
              <a:rPr lang="en-US" dirty="0"/>
              <a:t> </a:t>
            </a:r>
            <a:r>
              <a:rPr lang="en-US" dirty="0">
                <a:ln>
                  <a:noFill/>
                </a:ln>
                <a:solidFill>
                  <a:srgbClr val="00A3A6"/>
                </a:solidFill>
                <a:latin typeface="Calibri Light" panose="020F0302020204030204"/>
              </a:rPr>
              <a:t>of MOEAs</a:t>
            </a:r>
            <a:endParaRPr lang="fr-FR" dirty="0"/>
          </a:p>
        </p:txBody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981200" y="2044191"/>
            <a:ext cx="3970990" cy="3164285"/>
            <a:chOff x="5796136" y="331751"/>
            <a:chExt cx="2490910" cy="2451559"/>
          </a:xfrm>
        </p:grpSpPr>
        <p:cxnSp>
          <p:nvCxnSpPr>
            <p:cNvPr id="5" name="Straight Arrow Connector 14"/>
            <p:cNvCxnSpPr/>
            <p:nvPr/>
          </p:nvCxnSpPr>
          <p:spPr>
            <a:xfrm flipV="1">
              <a:off x="5796136" y="331751"/>
              <a:ext cx="0" cy="2450081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" name="Straight Arrow Connector 15"/>
            <p:cNvCxnSpPr/>
            <p:nvPr/>
          </p:nvCxnSpPr>
          <p:spPr>
            <a:xfrm>
              <a:off x="5796138" y="2781834"/>
              <a:ext cx="2490908" cy="1476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7" name="Group 4"/>
          <p:cNvGrpSpPr>
            <a:grpSpLocks noChangeAspect="1"/>
          </p:cNvGrpSpPr>
          <p:nvPr/>
        </p:nvGrpSpPr>
        <p:grpSpPr>
          <a:xfrm>
            <a:off x="6239810" y="2044191"/>
            <a:ext cx="3970990" cy="3164285"/>
            <a:chOff x="5796136" y="331751"/>
            <a:chExt cx="2490910" cy="2451559"/>
          </a:xfrm>
        </p:grpSpPr>
        <p:cxnSp>
          <p:nvCxnSpPr>
            <p:cNvPr id="8" name="Straight Arrow Connector 14"/>
            <p:cNvCxnSpPr/>
            <p:nvPr/>
          </p:nvCxnSpPr>
          <p:spPr>
            <a:xfrm flipV="1">
              <a:off x="5796136" y="331751"/>
              <a:ext cx="0" cy="2450081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arrow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9" name="Straight Arrow Connector 15"/>
            <p:cNvCxnSpPr/>
            <p:nvPr/>
          </p:nvCxnSpPr>
          <p:spPr>
            <a:xfrm>
              <a:off x="5796138" y="2781834"/>
              <a:ext cx="2490908" cy="1476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arrow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10" name="Multiply 28"/>
          <p:cNvSpPr/>
          <p:nvPr/>
        </p:nvSpPr>
        <p:spPr>
          <a:xfrm>
            <a:off x="6621104" y="3352932"/>
            <a:ext cx="288032" cy="272446"/>
          </a:xfrm>
          <a:prstGeom prst="mathMultiply">
            <a:avLst/>
          </a:prstGeom>
          <a:solidFill>
            <a:schemeClr val="accent2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Multiply 28"/>
          <p:cNvSpPr/>
          <p:nvPr/>
        </p:nvSpPr>
        <p:spPr>
          <a:xfrm>
            <a:off x="7044016" y="4007305"/>
            <a:ext cx="288032" cy="272446"/>
          </a:xfrm>
          <a:prstGeom prst="mathMultiply">
            <a:avLst/>
          </a:prstGeom>
          <a:solidFill>
            <a:schemeClr val="accent2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Multiply 28"/>
          <p:cNvSpPr/>
          <p:nvPr/>
        </p:nvSpPr>
        <p:spPr>
          <a:xfrm>
            <a:off x="7482928" y="4279751"/>
            <a:ext cx="288032" cy="272446"/>
          </a:xfrm>
          <a:prstGeom prst="mathMultiply">
            <a:avLst/>
          </a:prstGeom>
          <a:solidFill>
            <a:schemeClr val="accent2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Multiply 28"/>
          <p:cNvSpPr/>
          <p:nvPr/>
        </p:nvSpPr>
        <p:spPr>
          <a:xfrm>
            <a:off x="8225306" y="4334492"/>
            <a:ext cx="288032" cy="272446"/>
          </a:xfrm>
          <a:prstGeom prst="mathMultiply">
            <a:avLst/>
          </a:prstGeom>
          <a:solidFill>
            <a:schemeClr val="accent2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Multiply 28"/>
          <p:cNvSpPr/>
          <p:nvPr/>
        </p:nvSpPr>
        <p:spPr>
          <a:xfrm>
            <a:off x="6477088" y="2112839"/>
            <a:ext cx="288032" cy="272446"/>
          </a:xfrm>
          <a:prstGeom prst="mathMultiply">
            <a:avLst/>
          </a:prstGeom>
          <a:solidFill>
            <a:schemeClr val="accent2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Multiply 28"/>
          <p:cNvSpPr/>
          <p:nvPr/>
        </p:nvSpPr>
        <p:spPr>
          <a:xfrm>
            <a:off x="2458743" y="2245652"/>
            <a:ext cx="288032" cy="272446"/>
          </a:xfrm>
          <a:prstGeom prst="mathMultiply">
            <a:avLst/>
          </a:prstGeom>
          <a:solidFill>
            <a:schemeClr val="accent6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Multiply 28"/>
          <p:cNvSpPr/>
          <p:nvPr/>
        </p:nvSpPr>
        <p:spPr>
          <a:xfrm>
            <a:off x="2685916" y="2897789"/>
            <a:ext cx="288032" cy="272446"/>
          </a:xfrm>
          <a:prstGeom prst="mathMultiply">
            <a:avLst/>
          </a:prstGeom>
          <a:solidFill>
            <a:schemeClr val="accent6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Multiply 28"/>
          <p:cNvSpPr/>
          <p:nvPr/>
        </p:nvSpPr>
        <p:spPr>
          <a:xfrm>
            <a:off x="3162271" y="4198269"/>
            <a:ext cx="288032" cy="272446"/>
          </a:xfrm>
          <a:prstGeom prst="mathMultiply">
            <a:avLst/>
          </a:prstGeom>
          <a:solidFill>
            <a:schemeClr val="accent6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Multiply 28"/>
          <p:cNvSpPr/>
          <p:nvPr/>
        </p:nvSpPr>
        <p:spPr>
          <a:xfrm>
            <a:off x="3678457" y="4658850"/>
            <a:ext cx="288032" cy="272446"/>
          </a:xfrm>
          <a:prstGeom prst="mathMultiply">
            <a:avLst/>
          </a:prstGeom>
          <a:solidFill>
            <a:schemeClr val="accent6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Multiply 28"/>
          <p:cNvSpPr/>
          <p:nvPr/>
        </p:nvSpPr>
        <p:spPr>
          <a:xfrm>
            <a:off x="4672142" y="4906544"/>
            <a:ext cx="288032" cy="272446"/>
          </a:xfrm>
          <a:prstGeom prst="mathMultiply">
            <a:avLst/>
          </a:prstGeom>
          <a:solidFill>
            <a:schemeClr val="accent6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ZoneTexte 20"/>
          <p:cNvSpPr txBox="1"/>
          <p:nvPr/>
        </p:nvSpPr>
        <p:spPr>
          <a:xfrm>
            <a:off x="3658798" y="2754338"/>
            <a:ext cx="8496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>
                <a:ln w="22225">
                  <a:solidFill>
                    <a:schemeClr val="accent6">
                      <a:lumMod val="50000"/>
                    </a:schemeClr>
                  </a:solidFill>
                  <a:prstDash val="solid"/>
                </a:ln>
                <a:solidFill>
                  <a:schemeClr val="accent6"/>
                </a:solidFill>
              </a:rPr>
              <a:t>A</a:t>
            </a:r>
          </a:p>
        </p:txBody>
      </p:sp>
      <p:cxnSp>
        <p:nvCxnSpPr>
          <p:cNvPr id="35" name="Connecteur droit 34"/>
          <p:cNvCxnSpPr>
            <a:stCxn id="28" idx="0"/>
          </p:cNvCxnSpPr>
          <p:nvPr/>
        </p:nvCxnSpPr>
        <p:spPr>
          <a:xfrm>
            <a:off x="6608064" y="2002536"/>
            <a:ext cx="2761488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8" name="Connecteur droit 37"/>
          <p:cNvCxnSpPr>
            <a:endCxn id="14" idx="3"/>
          </p:cNvCxnSpPr>
          <p:nvPr/>
        </p:nvCxnSpPr>
        <p:spPr>
          <a:xfrm flipH="1">
            <a:off x="9036862" y="2002537"/>
            <a:ext cx="332690" cy="2620449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pSp>
        <p:nvGrpSpPr>
          <p:cNvPr id="46" name="Groupe 45"/>
          <p:cNvGrpSpPr/>
          <p:nvPr/>
        </p:nvGrpSpPr>
        <p:grpSpPr>
          <a:xfrm>
            <a:off x="4763724" y="5489682"/>
            <a:ext cx="2664555" cy="1111838"/>
            <a:chOff x="3377098" y="5489682"/>
            <a:chExt cx="2664555" cy="1111838"/>
          </a:xfrm>
        </p:grpSpPr>
        <p:sp>
          <p:nvSpPr>
            <p:cNvPr id="22" name="Rectangle 21"/>
            <p:cNvSpPr/>
            <p:nvPr/>
          </p:nvSpPr>
          <p:spPr>
            <a:xfrm>
              <a:off x="4803709" y="5493524"/>
              <a:ext cx="659155" cy="110799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6600" b="1" dirty="0">
                  <a:ln w="22225">
                    <a:solidFill>
                      <a:schemeClr val="accent3">
                        <a:lumMod val="50000"/>
                      </a:schemeClr>
                    </a:solidFill>
                    <a:prstDash val="solid"/>
                  </a:ln>
                  <a:solidFill>
                    <a:schemeClr val="accent2"/>
                  </a:solidFill>
                </a:rPr>
                <a:t>B</a:t>
              </a:r>
            </a:p>
          </p:txBody>
        </p:sp>
        <p:sp>
          <p:nvSpPr>
            <p:cNvPr id="39" name="ZoneTexte 38"/>
            <p:cNvSpPr txBox="1"/>
            <p:nvPr/>
          </p:nvSpPr>
          <p:spPr>
            <a:xfrm>
              <a:off x="3377098" y="5493524"/>
              <a:ext cx="849669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600" b="1" dirty="0">
                  <a:ln w="22225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/>
                  </a:solidFill>
                </a:rPr>
                <a:t>A</a:t>
              </a: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4174899" y="5493524"/>
              <a:ext cx="606256" cy="110799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6600" b="1" dirty="0">
                  <a:ln w="22225">
                    <a:solidFill>
                      <a:schemeClr val="tx1"/>
                    </a:solidFill>
                    <a:prstDash val="solid"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&lt;</a:t>
              </a: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5464251" y="5489682"/>
              <a:ext cx="577402" cy="110799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6600" b="1" dirty="0">
                  <a:ln w="22225">
                    <a:solidFill>
                      <a:schemeClr val="tx1"/>
                    </a:solidFill>
                    <a:prstDash val="solid"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?</a:t>
              </a:r>
            </a:p>
          </p:txBody>
        </p:sp>
      </p:grpSp>
      <p:sp>
        <p:nvSpPr>
          <p:cNvPr id="42" name="Rectangle 41"/>
          <p:cNvSpPr/>
          <p:nvPr/>
        </p:nvSpPr>
        <p:spPr>
          <a:xfrm>
            <a:off x="7703878" y="2480014"/>
            <a:ext cx="659155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6600" b="1" dirty="0">
                <a:ln w="22225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chemeClr val="accent2"/>
                </a:solidFill>
              </a:rPr>
              <a:t>B</a:t>
            </a:r>
          </a:p>
        </p:txBody>
      </p:sp>
      <p:sp>
        <p:nvSpPr>
          <p:cNvPr id="43" name="Étoile à 5 branches 42"/>
          <p:cNvSpPr/>
          <p:nvPr/>
        </p:nvSpPr>
        <p:spPr>
          <a:xfrm>
            <a:off x="4965227" y="1784516"/>
            <a:ext cx="418336" cy="380881"/>
          </a:xfrm>
          <a:prstGeom prst="star5">
            <a:avLst/>
          </a:prstGeom>
          <a:gradFill>
            <a:gsLst>
              <a:gs pos="0">
                <a:srgbClr val="FFFF00"/>
              </a:gs>
              <a:gs pos="100000">
                <a:schemeClr val="accent6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Étoile à 5 branches 43"/>
          <p:cNvSpPr/>
          <p:nvPr/>
        </p:nvSpPr>
        <p:spPr>
          <a:xfrm>
            <a:off x="9160384" y="1804590"/>
            <a:ext cx="418336" cy="380881"/>
          </a:xfrm>
          <a:prstGeom prst="star5">
            <a:avLst/>
          </a:prstGeom>
          <a:gradFill>
            <a:gsLst>
              <a:gs pos="0">
                <a:srgbClr val="FFFF00"/>
              </a:gs>
              <a:gs pos="100000">
                <a:schemeClr val="accent6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ZoneTexte 36"/>
          <p:cNvSpPr txBox="1"/>
          <p:nvPr/>
        </p:nvSpPr>
        <p:spPr>
          <a:xfrm>
            <a:off x="4376928" y="1445219"/>
            <a:ext cx="1719072" cy="366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C000"/>
                </a:solidFill>
              </a:rPr>
              <a:t>Reference point</a:t>
            </a:r>
          </a:p>
        </p:txBody>
      </p:sp>
      <p:sp>
        <p:nvSpPr>
          <p:cNvPr id="45" name="ZoneTexte 44"/>
          <p:cNvSpPr txBox="1"/>
          <p:nvPr/>
        </p:nvSpPr>
        <p:spPr>
          <a:xfrm>
            <a:off x="8542441" y="1442184"/>
            <a:ext cx="1719072" cy="366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C000"/>
                </a:solidFill>
              </a:rPr>
              <a:t>Reference point</a:t>
            </a:r>
          </a:p>
        </p:txBody>
      </p:sp>
      <p:sp>
        <p:nvSpPr>
          <p:cNvPr id="14" name="Multiply 28"/>
          <p:cNvSpPr/>
          <p:nvPr/>
        </p:nvSpPr>
        <p:spPr>
          <a:xfrm>
            <a:off x="8967684" y="4415974"/>
            <a:ext cx="288032" cy="272446"/>
          </a:xfrm>
          <a:prstGeom prst="mathMultiply">
            <a:avLst/>
          </a:prstGeom>
          <a:solidFill>
            <a:schemeClr val="accent2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218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4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n>
                  <a:noFill/>
                </a:ln>
                <a:solidFill>
                  <a:srgbClr val="00A3A6"/>
                </a:solidFill>
                <a:latin typeface="Calibri Light" panose="020F0302020204030204"/>
              </a:rPr>
              <a:t>MANY-objective optimization…?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Relatively recent research topic (2016+)</a:t>
            </a:r>
          </a:p>
          <a:p>
            <a:pPr lvl="1"/>
            <a:r>
              <a:rPr lang="en-US" dirty="0"/>
              <a:t>What do we do for 10+ objectives?</a:t>
            </a:r>
          </a:p>
          <a:p>
            <a:pPr lvl="1"/>
            <a:r>
              <a:rPr lang="en-US" dirty="0"/>
              <a:t>There’s </a:t>
            </a:r>
            <a:r>
              <a:rPr lang="en-US" b="1" dirty="0"/>
              <a:t>no good answer</a:t>
            </a:r>
            <a:r>
              <a:rPr lang="en-US" dirty="0"/>
              <a:t> (yet)</a:t>
            </a:r>
            <a:endParaRPr lang="en-US" b="1" dirty="0"/>
          </a:p>
          <a:p>
            <a:endParaRPr lang="en-US" dirty="0"/>
          </a:p>
          <a:p>
            <a:r>
              <a:rPr lang="en-US" dirty="0"/>
              <a:t>Clever ideas</a:t>
            </a:r>
          </a:p>
          <a:p>
            <a:pPr lvl="1"/>
            <a:r>
              <a:rPr lang="en-US" dirty="0"/>
              <a:t>Perform dimensionality reduction (NSGA-II+PCA)</a:t>
            </a:r>
          </a:p>
          <a:p>
            <a:pPr lvl="1"/>
            <a:r>
              <a:rPr lang="en-US" dirty="0"/>
              <a:t>Use individuals as references (NSGA-III)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711334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fr-FR" sz="4400" b="1" i="0" u="none" strike="noStrike" kern="1200" cap="none" spc="0" normalizeH="0" baseline="0" noProof="0" dirty="0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Multi-objective </a:t>
            </a:r>
            <a:r>
              <a:rPr kumimoji="0" lang="fr-FR" sz="4400" b="1" i="0" u="none" strike="noStrike" kern="1200" cap="none" spc="0" normalizeH="0" baseline="0" noProof="0" dirty="0" err="1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problems</a:t>
            </a:r>
            <a:endParaRPr lang="fr-FR" dirty="0"/>
          </a:p>
        </p:txBody>
      </p:sp>
      <p:grpSp>
        <p:nvGrpSpPr>
          <p:cNvPr id="5" name="Group 4"/>
          <p:cNvGrpSpPr>
            <a:grpSpLocks noChangeAspect="1"/>
          </p:cNvGrpSpPr>
          <p:nvPr/>
        </p:nvGrpSpPr>
        <p:grpSpPr>
          <a:xfrm>
            <a:off x="3376555" y="1862414"/>
            <a:ext cx="5671774" cy="4519556"/>
            <a:chOff x="5796136" y="331751"/>
            <a:chExt cx="2490910" cy="2451559"/>
          </a:xfrm>
        </p:grpSpPr>
        <p:cxnSp>
          <p:nvCxnSpPr>
            <p:cNvPr id="6" name="Straight Arrow Connector 14"/>
            <p:cNvCxnSpPr/>
            <p:nvPr/>
          </p:nvCxnSpPr>
          <p:spPr>
            <a:xfrm flipV="1">
              <a:off x="5796136" y="331751"/>
              <a:ext cx="0" cy="2450081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Arrow Connector 15"/>
            <p:cNvCxnSpPr/>
            <p:nvPr/>
          </p:nvCxnSpPr>
          <p:spPr>
            <a:xfrm>
              <a:off x="5796138" y="2781834"/>
              <a:ext cx="2490908" cy="1476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" name="TextBox 13"/>
          <p:cNvSpPr txBox="1"/>
          <p:nvPr/>
        </p:nvSpPr>
        <p:spPr>
          <a:xfrm>
            <a:off x="1688592" y="1817409"/>
            <a:ext cx="16711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Flight duration (h)</a:t>
            </a:r>
          </a:p>
        </p:txBody>
      </p:sp>
      <p:sp>
        <p:nvSpPr>
          <p:cNvPr id="9" name="TextBox 16"/>
          <p:cNvSpPr txBox="1"/>
          <p:nvPr/>
        </p:nvSpPr>
        <p:spPr>
          <a:xfrm>
            <a:off x="7752184" y="6488636"/>
            <a:ext cx="1663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Ticket price (€)</a:t>
            </a:r>
          </a:p>
        </p:txBody>
      </p:sp>
      <p:sp>
        <p:nvSpPr>
          <p:cNvPr id="11" name="Multiply 3"/>
          <p:cNvSpPr/>
          <p:nvPr/>
        </p:nvSpPr>
        <p:spPr>
          <a:xfrm>
            <a:off x="3647728" y="4650405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Multiply 10"/>
          <p:cNvSpPr/>
          <p:nvPr/>
        </p:nvSpPr>
        <p:spPr>
          <a:xfrm>
            <a:off x="3376560" y="2681504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Multiply 11"/>
          <p:cNvSpPr/>
          <p:nvPr/>
        </p:nvSpPr>
        <p:spPr>
          <a:xfrm>
            <a:off x="3719736" y="4929338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Multiply 12"/>
          <p:cNvSpPr/>
          <p:nvPr/>
        </p:nvSpPr>
        <p:spPr>
          <a:xfrm>
            <a:off x="4007768" y="5345800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Multiply 17"/>
          <p:cNvSpPr/>
          <p:nvPr/>
        </p:nvSpPr>
        <p:spPr>
          <a:xfrm>
            <a:off x="4583832" y="5793434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Multiply 18"/>
          <p:cNvSpPr/>
          <p:nvPr/>
        </p:nvSpPr>
        <p:spPr>
          <a:xfrm>
            <a:off x="5231904" y="6009458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Multiply 19"/>
          <p:cNvSpPr/>
          <p:nvPr/>
        </p:nvSpPr>
        <p:spPr>
          <a:xfrm>
            <a:off x="5447928" y="6065880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Multiply 21"/>
          <p:cNvSpPr/>
          <p:nvPr/>
        </p:nvSpPr>
        <p:spPr>
          <a:xfrm>
            <a:off x="7104112" y="6081466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Multiply 22"/>
          <p:cNvSpPr/>
          <p:nvPr/>
        </p:nvSpPr>
        <p:spPr>
          <a:xfrm>
            <a:off x="3863752" y="3545600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Multiply 23"/>
          <p:cNvSpPr/>
          <p:nvPr/>
        </p:nvSpPr>
        <p:spPr>
          <a:xfrm>
            <a:off x="4583832" y="3698000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Multiply 24"/>
          <p:cNvSpPr/>
          <p:nvPr/>
        </p:nvSpPr>
        <p:spPr>
          <a:xfrm>
            <a:off x="6023992" y="4857330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Multiply 25"/>
          <p:cNvSpPr/>
          <p:nvPr/>
        </p:nvSpPr>
        <p:spPr>
          <a:xfrm>
            <a:off x="6176392" y="3329576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Multiply 26"/>
          <p:cNvSpPr/>
          <p:nvPr/>
        </p:nvSpPr>
        <p:spPr>
          <a:xfrm>
            <a:off x="5375920" y="3921226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Multiply 27"/>
          <p:cNvSpPr/>
          <p:nvPr/>
        </p:nvSpPr>
        <p:spPr>
          <a:xfrm>
            <a:off x="5447928" y="4569298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Multiply 28"/>
          <p:cNvSpPr/>
          <p:nvPr/>
        </p:nvSpPr>
        <p:spPr>
          <a:xfrm>
            <a:off x="4151784" y="4353274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Multiply 29"/>
          <p:cNvSpPr/>
          <p:nvPr/>
        </p:nvSpPr>
        <p:spPr>
          <a:xfrm>
            <a:off x="5159896" y="5073354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Multiply 30"/>
          <p:cNvSpPr/>
          <p:nvPr/>
        </p:nvSpPr>
        <p:spPr>
          <a:xfrm>
            <a:off x="6096000" y="5433394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31"/>
          <p:cNvSpPr txBox="1"/>
          <p:nvPr/>
        </p:nvSpPr>
        <p:spPr>
          <a:xfrm>
            <a:off x="3376560" y="1319065"/>
            <a:ext cx="56717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Airplane tickets</a:t>
            </a:r>
          </a:p>
        </p:txBody>
      </p:sp>
      <p:sp>
        <p:nvSpPr>
          <p:cNvPr id="3" name="Étoile à 5 branches 2"/>
          <p:cNvSpPr/>
          <p:nvPr/>
        </p:nvSpPr>
        <p:spPr>
          <a:xfrm>
            <a:off x="3419160" y="5913576"/>
            <a:ext cx="418336" cy="380881"/>
          </a:xfrm>
          <a:prstGeom prst="star5">
            <a:avLst/>
          </a:prstGeom>
          <a:solidFill>
            <a:srgbClr val="FFFF00"/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73608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B53E8A05-42BD-489E-BF5F-958C213739D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5" name="Sous-titre 4">
            <a:extLst>
              <a:ext uri="{FF2B5EF4-FFF2-40B4-BE49-F238E27FC236}">
                <a16:creationId xmlns:a16="http://schemas.microsoft.com/office/drawing/2014/main" id="{CEB63DBD-0FC0-4057-AC92-1717C1D0ED5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Bibliography</a:t>
            </a:r>
            <a:br>
              <a:rPr lang="en-US" dirty="0"/>
            </a:br>
            <a:r>
              <a:rPr lang="en-US" dirty="0"/>
              <a:t>- Deb, </a:t>
            </a:r>
            <a:r>
              <a:rPr lang="en-US" i="1" dirty="0"/>
              <a:t>Multi-objective Optimization using Evolutionary Algorithms</a:t>
            </a:r>
            <a:r>
              <a:rPr lang="en-US" dirty="0"/>
              <a:t>, 2011</a:t>
            </a:r>
          </a:p>
          <a:p>
            <a:r>
              <a:rPr lang="en-US" dirty="0"/>
              <a:t>Images: unless otherwise stated, I stole them from the Internet. I hope they are not copyrighted, or that their use falls under the Fair Use clause, and if not, I am sorry. Please don’t sue me.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6E214693-AB7E-4C54-8D7C-0391735F7C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2283" b="75673" l="54554" r="9098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5610" r="4463" b="17653"/>
          <a:stretch/>
        </p:blipFill>
        <p:spPr bwMode="auto">
          <a:xfrm>
            <a:off x="4938382" y="1037974"/>
            <a:ext cx="1295445" cy="884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414D43F9-35B6-46FA-B5D4-8F2F1AA72E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3826" y="1073027"/>
            <a:ext cx="1642424" cy="574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0092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fr-FR" sz="4400" b="1" i="0" u="none" strike="noStrike" kern="1200" cap="none" spc="0" normalizeH="0" baseline="0" noProof="0" dirty="0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Multi-objective </a:t>
            </a:r>
            <a:r>
              <a:rPr kumimoji="0" lang="fr-FR" sz="4400" b="1" i="0" u="none" strike="noStrike" kern="1200" cap="none" spc="0" normalizeH="0" baseline="0" noProof="0" dirty="0" err="1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problems</a:t>
            </a:r>
            <a:endParaRPr lang="fr-FR" dirty="0"/>
          </a:p>
        </p:txBody>
      </p:sp>
      <p:grpSp>
        <p:nvGrpSpPr>
          <p:cNvPr id="5" name="Group 4"/>
          <p:cNvGrpSpPr>
            <a:grpSpLocks noChangeAspect="1"/>
          </p:cNvGrpSpPr>
          <p:nvPr/>
        </p:nvGrpSpPr>
        <p:grpSpPr>
          <a:xfrm>
            <a:off x="3376555" y="1862414"/>
            <a:ext cx="5671774" cy="4519556"/>
            <a:chOff x="5796136" y="331751"/>
            <a:chExt cx="2490910" cy="2451559"/>
          </a:xfrm>
        </p:grpSpPr>
        <p:cxnSp>
          <p:nvCxnSpPr>
            <p:cNvPr id="6" name="Straight Arrow Connector 14"/>
            <p:cNvCxnSpPr/>
            <p:nvPr/>
          </p:nvCxnSpPr>
          <p:spPr>
            <a:xfrm flipV="1">
              <a:off x="5796136" y="331751"/>
              <a:ext cx="0" cy="2450081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Arrow Connector 15"/>
            <p:cNvCxnSpPr/>
            <p:nvPr/>
          </p:nvCxnSpPr>
          <p:spPr>
            <a:xfrm>
              <a:off x="5796138" y="2781834"/>
              <a:ext cx="2490908" cy="1476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" name="TextBox 13"/>
          <p:cNvSpPr txBox="1"/>
          <p:nvPr/>
        </p:nvSpPr>
        <p:spPr>
          <a:xfrm>
            <a:off x="1688592" y="1817409"/>
            <a:ext cx="16711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Flight duration (h)</a:t>
            </a:r>
          </a:p>
        </p:txBody>
      </p:sp>
      <p:sp>
        <p:nvSpPr>
          <p:cNvPr id="9" name="TextBox 16"/>
          <p:cNvSpPr txBox="1"/>
          <p:nvPr/>
        </p:nvSpPr>
        <p:spPr>
          <a:xfrm>
            <a:off x="7752184" y="6488636"/>
            <a:ext cx="1663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Ticket price (€)</a:t>
            </a:r>
          </a:p>
        </p:txBody>
      </p:sp>
      <p:sp>
        <p:nvSpPr>
          <p:cNvPr id="11" name="Multiply 3"/>
          <p:cNvSpPr/>
          <p:nvPr/>
        </p:nvSpPr>
        <p:spPr>
          <a:xfrm>
            <a:off x="3647728" y="4650405"/>
            <a:ext cx="288032" cy="272446"/>
          </a:xfrm>
          <a:prstGeom prst="mathMultiply">
            <a:avLst/>
          </a:prstGeom>
          <a:solidFill>
            <a:schemeClr val="accent6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Multiply 10"/>
          <p:cNvSpPr/>
          <p:nvPr/>
        </p:nvSpPr>
        <p:spPr>
          <a:xfrm>
            <a:off x="3376560" y="2681504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Multiply 11"/>
          <p:cNvSpPr/>
          <p:nvPr/>
        </p:nvSpPr>
        <p:spPr>
          <a:xfrm>
            <a:off x="3719736" y="4929338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Multiply 12"/>
          <p:cNvSpPr/>
          <p:nvPr/>
        </p:nvSpPr>
        <p:spPr>
          <a:xfrm>
            <a:off x="4007768" y="5345800"/>
            <a:ext cx="288032" cy="272446"/>
          </a:xfrm>
          <a:prstGeom prst="mathMultiply">
            <a:avLst/>
          </a:prstGeom>
          <a:solidFill>
            <a:schemeClr val="accent2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Multiply 17"/>
          <p:cNvSpPr/>
          <p:nvPr/>
        </p:nvSpPr>
        <p:spPr>
          <a:xfrm>
            <a:off x="4583832" y="5793434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Multiply 18"/>
          <p:cNvSpPr/>
          <p:nvPr/>
        </p:nvSpPr>
        <p:spPr>
          <a:xfrm>
            <a:off x="5231904" y="6009458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Multiply 19"/>
          <p:cNvSpPr/>
          <p:nvPr/>
        </p:nvSpPr>
        <p:spPr>
          <a:xfrm>
            <a:off x="5447928" y="6065880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Multiply 21"/>
          <p:cNvSpPr/>
          <p:nvPr/>
        </p:nvSpPr>
        <p:spPr>
          <a:xfrm>
            <a:off x="7104112" y="6081466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Multiply 22"/>
          <p:cNvSpPr/>
          <p:nvPr/>
        </p:nvSpPr>
        <p:spPr>
          <a:xfrm>
            <a:off x="3863752" y="3545600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Multiply 23"/>
          <p:cNvSpPr/>
          <p:nvPr/>
        </p:nvSpPr>
        <p:spPr>
          <a:xfrm>
            <a:off x="4583832" y="3698000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Multiply 24"/>
          <p:cNvSpPr/>
          <p:nvPr/>
        </p:nvSpPr>
        <p:spPr>
          <a:xfrm>
            <a:off x="6023992" y="4857330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Multiply 25"/>
          <p:cNvSpPr/>
          <p:nvPr/>
        </p:nvSpPr>
        <p:spPr>
          <a:xfrm>
            <a:off x="6176392" y="3329576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Multiply 26"/>
          <p:cNvSpPr/>
          <p:nvPr/>
        </p:nvSpPr>
        <p:spPr>
          <a:xfrm>
            <a:off x="5375920" y="3921226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Multiply 27"/>
          <p:cNvSpPr/>
          <p:nvPr/>
        </p:nvSpPr>
        <p:spPr>
          <a:xfrm>
            <a:off x="5447928" y="4569298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Multiply 28"/>
          <p:cNvSpPr/>
          <p:nvPr/>
        </p:nvSpPr>
        <p:spPr>
          <a:xfrm>
            <a:off x="4151784" y="4353274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Multiply 29"/>
          <p:cNvSpPr/>
          <p:nvPr/>
        </p:nvSpPr>
        <p:spPr>
          <a:xfrm>
            <a:off x="5159896" y="5073354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Multiply 30"/>
          <p:cNvSpPr/>
          <p:nvPr/>
        </p:nvSpPr>
        <p:spPr>
          <a:xfrm>
            <a:off x="6096000" y="5433394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31"/>
          <p:cNvSpPr txBox="1"/>
          <p:nvPr/>
        </p:nvSpPr>
        <p:spPr>
          <a:xfrm>
            <a:off x="3376560" y="1319065"/>
            <a:ext cx="56717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Airplane tickets</a:t>
            </a:r>
          </a:p>
        </p:txBody>
      </p:sp>
      <p:sp>
        <p:nvSpPr>
          <p:cNvPr id="29" name="TextBox 32"/>
          <p:cNvSpPr txBox="1"/>
          <p:nvPr/>
        </p:nvSpPr>
        <p:spPr>
          <a:xfrm>
            <a:off x="3419160" y="4256969"/>
            <a:ext cx="2160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endParaRPr lang="en-US" sz="3200" baseline="-25000" dirty="0">
              <a:solidFill>
                <a:schemeClr val="accent6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0" name="Étoile à 5 branches 29"/>
          <p:cNvSpPr/>
          <p:nvPr/>
        </p:nvSpPr>
        <p:spPr>
          <a:xfrm>
            <a:off x="3419160" y="5913576"/>
            <a:ext cx="418336" cy="380881"/>
          </a:xfrm>
          <a:prstGeom prst="star5">
            <a:avLst/>
          </a:prstGeom>
          <a:solidFill>
            <a:srgbClr val="FFFF00"/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TextBox 32"/>
          <p:cNvSpPr txBox="1"/>
          <p:nvPr/>
        </p:nvSpPr>
        <p:spPr>
          <a:xfrm>
            <a:off x="4151784" y="5462161"/>
            <a:ext cx="4320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J</a:t>
            </a:r>
            <a:endParaRPr lang="en-US" sz="3600" baseline="-25000" dirty="0">
              <a:solidFill>
                <a:schemeClr val="accent2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949440" y="4012611"/>
            <a:ext cx="3108960" cy="103475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 and J are </a:t>
            </a:r>
            <a:r>
              <a:rPr lang="en-US" b="1" dirty="0"/>
              <a:t>non-comparable</a:t>
            </a:r>
            <a:r>
              <a:rPr lang="en-US" dirty="0"/>
              <a:t>,</a:t>
            </a:r>
          </a:p>
          <a:p>
            <a:pPr algn="ctr"/>
            <a:r>
              <a:rPr lang="en-US" dirty="0"/>
              <a:t>we can’t tell which one is best</a:t>
            </a:r>
          </a:p>
        </p:txBody>
      </p:sp>
    </p:spTree>
    <p:extLst>
      <p:ext uri="{BB962C8B-B14F-4D97-AF65-F5344CB8AC3E}">
        <p14:creationId xmlns:p14="http://schemas.microsoft.com/office/powerpoint/2010/main" val="2483275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/>
          <p:nvPr/>
        </p:nvSpPr>
        <p:spPr>
          <a:xfrm>
            <a:off x="3791744" y="1898709"/>
            <a:ext cx="5256585" cy="2943035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</a:schemeClr>
              </a:gs>
              <a:gs pos="50000">
                <a:schemeClr val="accent6">
                  <a:lumMod val="40000"/>
                  <a:lumOff val="60000"/>
                </a:schemeClr>
              </a:gs>
              <a:gs pos="100000">
                <a:schemeClr val="accent6">
                  <a:lumMod val="20000"/>
                  <a:lumOff val="80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fr-FR" sz="4400" b="1" i="0" u="none" strike="noStrike" kern="1200" cap="none" spc="0" normalizeH="0" baseline="0" noProof="0" dirty="0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Multi-objective </a:t>
            </a:r>
            <a:r>
              <a:rPr kumimoji="0" lang="fr-FR" sz="4400" b="1" i="0" u="none" strike="noStrike" kern="1200" cap="none" spc="0" normalizeH="0" baseline="0" noProof="0" dirty="0" err="1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problems</a:t>
            </a:r>
            <a:endParaRPr lang="fr-FR" dirty="0"/>
          </a:p>
        </p:txBody>
      </p:sp>
      <p:grpSp>
        <p:nvGrpSpPr>
          <p:cNvPr id="5" name="Group 4"/>
          <p:cNvGrpSpPr>
            <a:grpSpLocks noChangeAspect="1"/>
          </p:cNvGrpSpPr>
          <p:nvPr/>
        </p:nvGrpSpPr>
        <p:grpSpPr>
          <a:xfrm>
            <a:off x="3376555" y="1862414"/>
            <a:ext cx="5671774" cy="4519556"/>
            <a:chOff x="5796136" y="331751"/>
            <a:chExt cx="2490910" cy="2451559"/>
          </a:xfrm>
        </p:grpSpPr>
        <p:cxnSp>
          <p:nvCxnSpPr>
            <p:cNvPr id="6" name="Straight Arrow Connector 14"/>
            <p:cNvCxnSpPr/>
            <p:nvPr/>
          </p:nvCxnSpPr>
          <p:spPr>
            <a:xfrm flipV="1">
              <a:off x="5796136" y="331751"/>
              <a:ext cx="0" cy="2450081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Arrow Connector 15"/>
            <p:cNvCxnSpPr/>
            <p:nvPr/>
          </p:nvCxnSpPr>
          <p:spPr>
            <a:xfrm>
              <a:off x="5796138" y="2781834"/>
              <a:ext cx="2490908" cy="1476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" name="TextBox 13"/>
          <p:cNvSpPr txBox="1"/>
          <p:nvPr/>
        </p:nvSpPr>
        <p:spPr>
          <a:xfrm>
            <a:off x="1688592" y="1817409"/>
            <a:ext cx="16711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Flight duration (h)</a:t>
            </a:r>
          </a:p>
        </p:txBody>
      </p:sp>
      <p:sp>
        <p:nvSpPr>
          <p:cNvPr id="9" name="TextBox 16"/>
          <p:cNvSpPr txBox="1"/>
          <p:nvPr/>
        </p:nvSpPr>
        <p:spPr>
          <a:xfrm>
            <a:off x="7752184" y="6488636"/>
            <a:ext cx="1663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Ticket price (€)</a:t>
            </a:r>
          </a:p>
        </p:txBody>
      </p:sp>
      <p:sp>
        <p:nvSpPr>
          <p:cNvPr id="11" name="Multiply 3"/>
          <p:cNvSpPr/>
          <p:nvPr/>
        </p:nvSpPr>
        <p:spPr>
          <a:xfrm>
            <a:off x="3647728" y="4650405"/>
            <a:ext cx="288032" cy="272446"/>
          </a:xfrm>
          <a:prstGeom prst="mathMultiply">
            <a:avLst/>
          </a:prstGeom>
          <a:solidFill>
            <a:schemeClr val="accent6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Multiply 10"/>
          <p:cNvSpPr/>
          <p:nvPr/>
        </p:nvSpPr>
        <p:spPr>
          <a:xfrm>
            <a:off x="3376560" y="2681504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Multiply 11"/>
          <p:cNvSpPr/>
          <p:nvPr/>
        </p:nvSpPr>
        <p:spPr>
          <a:xfrm>
            <a:off x="3719736" y="4929338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Multiply 12"/>
          <p:cNvSpPr/>
          <p:nvPr/>
        </p:nvSpPr>
        <p:spPr>
          <a:xfrm>
            <a:off x="4007768" y="5345800"/>
            <a:ext cx="288032" cy="272446"/>
          </a:xfrm>
          <a:prstGeom prst="mathMultiply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Multiply 17"/>
          <p:cNvSpPr/>
          <p:nvPr/>
        </p:nvSpPr>
        <p:spPr>
          <a:xfrm>
            <a:off x="4583832" y="5793434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Multiply 18"/>
          <p:cNvSpPr/>
          <p:nvPr/>
        </p:nvSpPr>
        <p:spPr>
          <a:xfrm>
            <a:off x="5231904" y="6009458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Multiply 19"/>
          <p:cNvSpPr/>
          <p:nvPr/>
        </p:nvSpPr>
        <p:spPr>
          <a:xfrm>
            <a:off x="5447928" y="6065880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Multiply 21"/>
          <p:cNvSpPr/>
          <p:nvPr/>
        </p:nvSpPr>
        <p:spPr>
          <a:xfrm>
            <a:off x="7104112" y="6081466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Multiply 22"/>
          <p:cNvSpPr/>
          <p:nvPr/>
        </p:nvSpPr>
        <p:spPr>
          <a:xfrm>
            <a:off x="3863752" y="3545600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Multiply 23"/>
          <p:cNvSpPr/>
          <p:nvPr/>
        </p:nvSpPr>
        <p:spPr>
          <a:xfrm>
            <a:off x="4583832" y="3698000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Multiply 24"/>
          <p:cNvSpPr/>
          <p:nvPr/>
        </p:nvSpPr>
        <p:spPr>
          <a:xfrm>
            <a:off x="6023992" y="4857330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Multiply 25"/>
          <p:cNvSpPr/>
          <p:nvPr/>
        </p:nvSpPr>
        <p:spPr>
          <a:xfrm>
            <a:off x="6176392" y="3329576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Multiply 26"/>
          <p:cNvSpPr/>
          <p:nvPr/>
        </p:nvSpPr>
        <p:spPr>
          <a:xfrm>
            <a:off x="5375920" y="3921226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Multiply 27"/>
          <p:cNvSpPr/>
          <p:nvPr/>
        </p:nvSpPr>
        <p:spPr>
          <a:xfrm>
            <a:off x="5447928" y="4569298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Multiply 28"/>
          <p:cNvSpPr/>
          <p:nvPr/>
        </p:nvSpPr>
        <p:spPr>
          <a:xfrm>
            <a:off x="4151784" y="4353274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Multiply 29"/>
          <p:cNvSpPr/>
          <p:nvPr/>
        </p:nvSpPr>
        <p:spPr>
          <a:xfrm>
            <a:off x="5159896" y="5073354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Multiply 30"/>
          <p:cNvSpPr/>
          <p:nvPr/>
        </p:nvSpPr>
        <p:spPr>
          <a:xfrm>
            <a:off x="6096000" y="5433394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31"/>
          <p:cNvSpPr txBox="1"/>
          <p:nvPr/>
        </p:nvSpPr>
        <p:spPr>
          <a:xfrm>
            <a:off x="3376560" y="1319065"/>
            <a:ext cx="56717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Airplane tickets</a:t>
            </a:r>
          </a:p>
        </p:txBody>
      </p:sp>
      <p:sp>
        <p:nvSpPr>
          <p:cNvPr id="29" name="TextBox 32"/>
          <p:cNvSpPr txBox="1"/>
          <p:nvPr/>
        </p:nvSpPr>
        <p:spPr>
          <a:xfrm>
            <a:off x="3419160" y="4256969"/>
            <a:ext cx="2160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endParaRPr lang="en-US" sz="3200" baseline="-25000" dirty="0">
              <a:solidFill>
                <a:schemeClr val="accent6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0" name="Étoile à 5 branches 29"/>
          <p:cNvSpPr/>
          <p:nvPr/>
        </p:nvSpPr>
        <p:spPr>
          <a:xfrm>
            <a:off x="3419160" y="5913576"/>
            <a:ext cx="418336" cy="380881"/>
          </a:xfrm>
          <a:prstGeom prst="star5">
            <a:avLst/>
          </a:prstGeom>
          <a:solidFill>
            <a:srgbClr val="FFFF00"/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Rectangle 32"/>
          <p:cNvSpPr/>
          <p:nvPr/>
        </p:nvSpPr>
        <p:spPr>
          <a:xfrm>
            <a:off x="6949440" y="4012611"/>
            <a:ext cx="3108960" cy="103475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 </a:t>
            </a:r>
            <a:r>
              <a:rPr lang="en-US" b="1" dirty="0"/>
              <a:t>dominates</a:t>
            </a:r>
            <a:r>
              <a:rPr lang="en-US" dirty="0"/>
              <a:t> all this points (called Pareto-dominance)</a:t>
            </a:r>
          </a:p>
        </p:txBody>
      </p:sp>
    </p:spTree>
    <p:extLst>
      <p:ext uri="{BB962C8B-B14F-4D97-AF65-F5344CB8AC3E}">
        <p14:creationId xmlns:p14="http://schemas.microsoft.com/office/powerpoint/2010/main" val="3057819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/>
          <p:nvPr/>
        </p:nvSpPr>
        <p:spPr>
          <a:xfrm>
            <a:off x="4151784" y="1898708"/>
            <a:ext cx="4896544" cy="3563452"/>
          </a:xfrm>
          <a:prstGeom prst="rect">
            <a:avLst/>
          </a:prstGeom>
          <a:gradFill flip="none" rotWithShape="1">
            <a:gsLst>
              <a:gs pos="0">
                <a:schemeClr val="accent2">
                  <a:tint val="66000"/>
                  <a:satMod val="160000"/>
                </a:schemeClr>
              </a:gs>
              <a:gs pos="50000">
                <a:schemeClr val="accent2">
                  <a:tint val="44500"/>
                  <a:satMod val="160000"/>
                </a:schemeClr>
              </a:gs>
              <a:gs pos="100000">
                <a:schemeClr val="accent2">
                  <a:tint val="23500"/>
                  <a:satMod val="160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fr-FR" sz="4400" b="1" i="0" u="none" strike="noStrike" kern="1200" cap="none" spc="0" normalizeH="0" baseline="0" noProof="0" dirty="0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Multi-objective </a:t>
            </a:r>
            <a:r>
              <a:rPr kumimoji="0" lang="fr-FR" sz="4400" b="1" i="0" u="none" strike="noStrike" kern="1200" cap="none" spc="0" normalizeH="0" baseline="0" noProof="0" dirty="0" err="1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problems</a:t>
            </a:r>
            <a:endParaRPr lang="fr-FR" dirty="0"/>
          </a:p>
        </p:txBody>
      </p:sp>
      <p:grpSp>
        <p:nvGrpSpPr>
          <p:cNvPr id="5" name="Group 4"/>
          <p:cNvGrpSpPr>
            <a:grpSpLocks noChangeAspect="1"/>
          </p:cNvGrpSpPr>
          <p:nvPr/>
        </p:nvGrpSpPr>
        <p:grpSpPr>
          <a:xfrm>
            <a:off x="3376555" y="1862414"/>
            <a:ext cx="5671774" cy="4519556"/>
            <a:chOff x="5796136" y="331751"/>
            <a:chExt cx="2490910" cy="2451559"/>
          </a:xfrm>
        </p:grpSpPr>
        <p:cxnSp>
          <p:nvCxnSpPr>
            <p:cNvPr id="6" name="Straight Arrow Connector 14"/>
            <p:cNvCxnSpPr/>
            <p:nvPr/>
          </p:nvCxnSpPr>
          <p:spPr>
            <a:xfrm flipV="1">
              <a:off x="5796136" y="331751"/>
              <a:ext cx="0" cy="2450081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Arrow Connector 15"/>
            <p:cNvCxnSpPr/>
            <p:nvPr/>
          </p:nvCxnSpPr>
          <p:spPr>
            <a:xfrm>
              <a:off x="5796138" y="2781834"/>
              <a:ext cx="2490908" cy="1476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" name="TextBox 13"/>
          <p:cNvSpPr txBox="1"/>
          <p:nvPr/>
        </p:nvSpPr>
        <p:spPr>
          <a:xfrm>
            <a:off x="1688592" y="1817409"/>
            <a:ext cx="16711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Flight duration (h)</a:t>
            </a:r>
          </a:p>
        </p:txBody>
      </p:sp>
      <p:sp>
        <p:nvSpPr>
          <p:cNvPr id="9" name="TextBox 16"/>
          <p:cNvSpPr txBox="1"/>
          <p:nvPr/>
        </p:nvSpPr>
        <p:spPr>
          <a:xfrm>
            <a:off x="7752184" y="6488636"/>
            <a:ext cx="1663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Ticket price (€)</a:t>
            </a:r>
          </a:p>
        </p:txBody>
      </p:sp>
      <p:sp>
        <p:nvSpPr>
          <p:cNvPr id="11" name="Multiply 3"/>
          <p:cNvSpPr/>
          <p:nvPr/>
        </p:nvSpPr>
        <p:spPr>
          <a:xfrm>
            <a:off x="3647728" y="4650405"/>
            <a:ext cx="288032" cy="272446"/>
          </a:xfrm>
          <a:prstGeom prst="mathMultiply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Multiply 10"/>
          <p:cNvSpPr/>
          <p:nvPr/>
        </p:nvSpPr>
        <p:spPr>
          <a:xfrm>
            <a:off x="3376560" y="2681504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Multiply 11"/>
          <p:cNvSpPr/>
          <p:nvPr/>
        </p:nvSpPr>
        <p:spPr>
          <a:xfrm>
            <a:off x="3719736" y="4929338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Multiply 12"/>
          <p:cNvSpPr/>
          <p:nvPr/>
        </p:nvSpPr>
        <p:spPr>
          <a:xfrm>
            <a:off x="4007768" y="5345800"/>
            <a:ext cx="288032" cy="272446"/>
          </a:xfrm>
          <a:prstGeom prst="mathMultiply">
            <a:avLst/>
          </a:prstGeom>
          <a:solidFill>
            <a:schemeClr val="accent2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Multiply 17"/>
          <p:cNvSpPr/>
          <p:nvPr/>
        </p:nvSpPr>
        <p:spPr>
          <a:xfrm>
            <a:off x="4583832" y="5793434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Multiply 18"/>
          <p:cNvSpPr/>
          <p:nvPr/>
        </p:nvSpPr>
        <p:spPr>
          <a:xfrm>
            <a:off x="5231904" y="6009458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Multiply 19"/>
          <p:cNvSpPr/>
          <p:nvPr/>
        </p:nvSpPr>
        <p:spPr>
          <a:xfrm>
            <a:off x="5447928" y="6065880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Multiply 21"/>
          <p:cNvSpPr/>
          <p:nvPr/>
        </p:nvSpPr>
        <p:spPr>
          <a:xfrm>
            <a:off x="7104112" y="6081466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Multiply 22"/>
          <p:cNvSpPr/>
          <p:nvPr/>
        </p:nvSpPr>
        <p:spPr>
          <a:xfrm>
            <a:off x="3863752" y="3545600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Multiply 23"/>
          <p:cNvSpPr/>
          <p:nvPr/>
        </p:nvSpPr>
        <p:spPr>
          <a:xfrm>
            <a:off x="4583832" y="3698000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Multiply 24"/>
          <p:cNvSpPr/>
          <p:nvPr/>
        </p:nvSpPr>
        <p:spPr>
          <a:xfrm>
            <a:off x="6023992" y="4857330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Multiply 25"/>
          <p:cNvSpPr/>
          <p:nvPr/>
        </p:nvSpPr>
        <p:spPr>
          <a:xfrm>
            <a:off x="6176392" y="3329576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Multiply 26"/>
          <p:cNvSpPr/>
          <p:nvPr/>
        </p:nvSpPr>
        <p:spPr>
          <a:xfrm>
            <a:off x="5375920" y="3921226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Multiply 27"/>
          <p:cNvSpPr/>
          <p:nvPr/>
        </p:nvSpPr>
        <p:spPr>
          <a:xfrm>
            <a:off x="5447928" y="4569298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Multiply 28"/>
          <p:cNvSpPr/>
          <p:nvPr/>
        </p:nvSpPr>
        <p:spPr>
          <a:xfrm>
            <a:off x="4151784" y="4353274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Multiply 29"/>
          <p:cNvSpPr/>
          <p:nvPr/>
        </p:nvSpPr>
        <p:spPr>
          <a:xfrm>
            <a:off x="5159896" y="5073354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Multiply 30"/>
          <p:cNvSpPr/>
          <p:nvPr/>
        </p:nvSpPr>
        <p:spPr>
          <a:xfrm>
            <a:off x="6096000" y="5433394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31"/>
          <p:cNvSpPr txBox="1"/>
          <p:nvPr/>
        </p:nvSpPr>
        <p:spPr>
          <a:xfrm>
            <a:off x="3376560" y="1319065"/>
            <a:ext cx="56717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Airplane tickets</a:t>
            </a:r>
          </a:p>
        </p:txBody>
      </p:sp>
      <p:sp>
        <p:nvSpPr>
          <p:cNvPr id="30" name="Étoile à 5 branches 29"/>
          <p:cNvSpPr/>
          <p:nvPr/>
        </p:nvSpPr>
        <p:spPr>
          <a:xfrm>
            <a:off x="3419160" y="5913576"/>
            <a:ext cx="418336" cy="380881"/>
          </a:xfrm>
          <a:prstGeom prst="star5">
            <a:avLst/>
          </a:prstGeom>
          <a:solidFill>
            <a:srgbClr val="FFFF00"/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Rectangle 32"/>
          <p:cNvSpPr/>
          <p:nvPr/>
        </p:nvSpPr>
        <p:spPr>
          <a:xfrm>
            <a:off x="6949440" y="4012611"/>
            <a:ext cx="3108960" cy="103475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 </a:t>
            </a:r>
            <a:r>
              <a:rPr lang="en-US" b="1" dirty="0"/>
              <a:t>dominates</a:t>
            </a:r>
            <a:r>
              <a:rPr lang="en-US" dirty="0"/>
              <a:t> all these other points (Pareto-dominance)</a:t>
            </a:r>
          </a:p>
        </p:txBody>
      </p:sp>
      <p:sp>
        <p:nvSpPr>
          <p:cNvPr id="31" name="TextBox 32"/>
          <p:cNvSpPr txBox="1"/>
          <p:nvPr/>
        </p:nvSpPr>
        <p:spPr>
          <a:xfrm>
            <a:off x="4151784" y="5462161"/>
            <a:ext cx="4320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J</a:t>
            </a:r>
            <a:endParaRPr lang="en-US" sz="3600" baseline="-25000" dirty="0">
              <a:solidFill>
                <a:schemeClr val="accent2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2111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/>
          <p:cNvSpPr/>
          <p:nvPr/>
        </p:nvSpPr>
        <p:spPr>
          <a:xfrm>
            <a:off x="3791744" y="1898709"/>
            <a:ext cx="5256585" cy="2943035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</a:schemeClr>
              </a:gs>
              <a:gs pos="50000">
                <a:schemeClr val="accent6">
                  <a:lumMod val="40000"/>
                  <a:lumOff val="60000"/>
                </a:schemeClr>
              </a:gs>
              <a:gs pos="100000">
                <a:schemeClr val="accent6">
                  <a:lumMod val="20000"/>
                  <a:lumOff val="80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4151784" y="1898708"/>
            <a:ext cx="4896544" cy="3563452"/>
          </a:xfrm>
          <a:prstGeom prst="rect">
            <a:avLst/>
          </a:prstGeom>
          <a:gradFill flip="none" rotWithShape="1">
            <a:gsLst>
              <a:gs pos="0">
                <a:schemeClr val="accent2">
                  <a:tint val="66000"/>
                  <a:satMod val="160000"/>
                  <a:alpha val="50000"/>
                </a:schemeClr>
              </a:gs>
              <a:gs pos="50000">
                <a:schemeClr val="accent2">
                  <a:tint val="44500"/>
                  <a:satMod val="160000"/>
                  <a:alpha val="50000"/>
                </a:schemeClr>
              </a:gs>
              <a:gs pos="100000">
                <a:schemeClr val="accent2">
                  <a:tint val="23500"/>
                  <a:satMod val="160000"/>
                  <a:alpha val="50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fr-FR" sz="4400" b="1" i="0" u="none" strike="noStrike" kern="1200" cap="none" spc="0" normalizeH="0" baseline="0" noProof="0" dirty="0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Multi-objective </a:t>
            </a:r>
            <a:r>
              <a:rPr kumimoji="0" lang="fr-FR" sz="4400" b="1" i="0" u="none" strike="noStrike" kern="1200" cap="none" spc="0" normalizeH="0" baseline="0" noProof="0" dirty="0" err="1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problems</a:t>
            </a:r>
            <a:endParaRPr lang="fr-FR" dirty="0"/>
          </a:p>
        </p:txBody>
      </p:sp>
      <p:grpSp>
        <p:nvGrpSpPr>
          <p:cNvPr id="5" name="Group 4"/>
          <p:cNvGrpSpPr>
            <a:grpSpLocks noChangeAspect="1"/>
          </p:cNvGrpSpPr>
          <p:nvPr/>
        </p:nvGrpSpPr>
        <p:grpSpPr>
          <a:xfrm>
            <a:off x="3376555" y="1862414"/>
            <a:ext cx="5671774" cy="4519556"/>
            <a:chOff x="5796136" y="331751"/>
            <a:chExt cx="2490910" cy="2451559"/>
          </a:xfrm>
        </p:grpSpPr>
        <p:cxnSp>
          <p:nvCxnSpPr>
            <p:cNvPr id="6" name="Straight Arrow Connector 14"/>
            <p:cNvCxnSpPr/>
            <p:nvPr/>
          </p:nvCxnSpPr>
          <p:spPr>
            <a:xfrm flipV="1">
              <a:off x="5796136" y="331751"/>
              <a:ext cx="0" cy="2450081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Arrow Connector 15"/>
            <p:cNvCxnSpPr/>
            <p:nvPr/>
          </p:nvCxnSpPr>
          <p:spPr>
            <a:xfrm>
              <a:off x="5796138" y="2781834"/>
              <a:ext cx="2490908" cy="1476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" name="TextBox 13"/>
          <p:cNvSpPr txBox="1"/>
          <p:nvPr/>
        </p:nvSpPr>
        <p:spPr>
          <a:xfrm>
            <a:off x="1688592" y="1817409"/>
            <a:ext cx="16711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Flight duration (h)</a:t>
            </a:r>
          </a:p>
        </p:txBody>
      </p:sp>
      <p:sp>
        <p:nvSpPr>
          <p:cNvPr id="9" name="TextBox 16"/>
          <p:cNvSpPr txBox="1"/>
          <p:nvPr/>
        </p:nvSpPr>
        <p:spPr>
          <a:xfrm>
            <a:off x="7752184" y="6488636"/>
            <a:ext cx="1663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Ticket price (€)</a:t>
            </a:r>
          </a:p>
        </p:txBody>
      </p:sp>
      <p:sp>
        <p:nvSpPr>
          <p:cNvPr id="11" name="Multiply 3"/>
          <p:cNvSpPr/>
          <p:nvPr/>
        </p:nvSpPr>
        <p:spPr>
          <a:xfrm>
            <a:off x="3647728" y="4650405"/>
            <a:ext cx="288032" cy="272446"/>
          </a:xfrm>
          <a:prstGeom prst="mathMultiply">
            <a:avLst/>
          </a:prstGeom>
          <a:solidFill>
            <a:schemeClr val="accent6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Multiply 10"/>
          <p:cNvSpPr/>
          <p:nvPr/>
        </p:nvSpPr>
        <p:spPr>
          <a:xfrm>
            <a:off x="3376560" y="2681504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Multiply 11"/>
          <p:cNvSpPr/>
          <p:nvPr/>
        </p:nvSpPr>
        <p:spPr>
          <a:xfrm>
            <a:off x="3719736" y="4929338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Multiply 12"/>
          <p:cNvSpPr/>
          <p:nvPr/>
        </p:nvSpPr>
        <p:spPr>
          <a:xfrm>
            <a:off x="4007768" y="5345800"/>
            <a:ext cx="288032" cy="272446"/>
          </a:xfrm>
          <a:prstGeom prst="mathMultiply">
            <a:avLst/>
          </a:prstGeom>
          <a:solidFill>
            <a:schemeClr val="accent2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Multiply 17"/>
          <p:cNvSpPr/>
          <p:nvPr/>
        </p:nvSpPr>
        <p:spPr>
          <a:xfrm>
            <a:off x="4583832" y="5793434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Multiply 18"/>
          <p:cNvSpPr/>
          <p:nvPr/>
        </p:nvSpPr>
        <p:spPr>
          <a:xfrm>
            <a:off x="5231904" y="6009458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Multiply 19"/>
          <p:cNvSpPr/>
          <p:nvPr/>
        </p:nvSpPr>
        <p:spPr>
          <a:xfrm>
            <a:off x="5447928" y="6065880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Multiply 21"/>
          <p:cNvSpPr/>
          <p:nvPr/>
        </p:nvSpPr>
        <p:spPr>
          <a:xfrm>
            <a:off x="7104112" y="6081466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Multiply 22"/>
          <p:cNvSpPr/>
          <p:nvPr/>
        </p:nvSpPr>
        <p:spPr>
          <a:xfrm>
            <a:off x="3863752" y="3545600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Multiply 23"/>
          <p:cNvSpPr/>
          <p:nvPr/>
        </p:nvSpPr>
        <p:spPr>
          <a:xfrm>
            <a:off x="4583832" y="3698000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Multiply 24"/>
          <p:cNvSpPr/>
          <p:nvPr/>
        </p:nvSpPr>
        <p:spPr>
          <a:xfrm>
            <a:off x="6023992" y="4857330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Multiply 25"/>
          <p:cNvSpPr/>
          <p:nvPr/>
        </p:nvSpPr>
        <p:spPr>
          <a:xfrm>
            <a:off x="6176392" y="3329576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Multiply 26"/>
          <p:cNvSpPr/>
          <p:nvPr/>
        </p:nvSpPr>
        <p:spPr>
          <a:xfrm>
            <a:off x="5375920" y="3921226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Multiply 27"/>
          <p:cNvSpPr/>
          <p:nvPr/>
        </p:nvSpPr>
        <p:spPr>
          <a:xfrm>
            <a:off x="5447928" y="4569298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Multiply 28"/>
          <p:cNvSpPr/>
          <p:nvPr/>
        </p:nvSpPr>
        <p:spPr>
          <a:xfrm>
            <a:off x="4151784" y="4353274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Multiply 29"/>
          <p:cNvSpPr/>
          <p:nvPr/>
        </p:nvSpPr>
        <p:spPr>
          <a:xfrm>
            <a:off x="5159896" y="5073354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Multiply 30"/>
          <p:cNvSpPr/>
          <p:nvPr/>
        </p:nvSpPr>
        <p:spPr>
          <a:xfrm>
            <a:off x="6096000" y="5433394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31"/>
          <p:cNvSpPr txBox="1"/>
          <p:nvPr/>
        </p:nvSpPr>
        <p:spPr>
          <a:xfrm>
            <a:off x="3376560" y="1319065"/>
            <a:ext cx="56717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Airplane tickets</a:t>
            </a:r>
          </a:p>
        </p:txBody>
      </p:sp>
      <p:sp>
        <p:nvSpPr>
          <p:cNvPr id="30" name="Étoile à 5 branches 29"/>
          <p:cNvSpPr/>
          <p:nvPr/>
        </p:nvSpPr>
        <p:spPr>
          <a:xfrm>
            <a:off x="3419160" y="5913576"/>
            <a:ext cx="418336" cy="380881"/>
          </a:xfrm>
          <a:prstGeom prst="star5">
            <a:avLst/>
          </a:prstGeom>
          <a:solidFill>
            <a:srgbClr val="FFFF00"/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TextBox 32"/>
          <p:cNvSpPr txBox="1"/>
          <p:nvPr/>
        </p:nvSpPr>
        <p:spPr>
          <a:xfrm>
            <a:off x="4151784" y="5462161"/>
            <a:ext cx="4320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J</a:t>
            </a:r>
            <a:endParaRPr lang="en-US" sz="3600" baseline="-25000" dirty="0">
              <a:solidFill>
                <a:schemeClr val="accent2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5" name="TextBox 32"/>
          <p:cNvSpPr txBox="1"/>
          <p:nvPr/>
        </p:nvSpPr>
        <p:spPr>
          <a:xfrm>
            <a:off x="3419160" y="4256969"/>
            <a:ext cx="2160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endParaRPr lang="en-US" sz="3200" baseline="-25000" dirty="0">
              <a:solidFill>
                <a:schemeClr val="accent6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0227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fr-FR" sz="4400" b="1" i="0" u="none" strike="noStrike" kern="1200" cap="none" spc="0" normalizeH="0" baseline="0" noProof="0" dirty="0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Multi-objective </a:t>
            </a:r>
            <a:r>
              <a:rPr kumimoji="0" lang="fr-FR" sz="4400" b="1" i="0" u="none" strike="noStrike" kern="1200" cap="none" spc="0" normalizeH="0" baseline="0" noProof="0" dirty="0" err="1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problems</a:t>
            </a:r>
            <a:endParaRPr lang="fr-FR" dirty="0"/>
          </a:p>
        </p:txBody>
      </p:sp>
      <p:grpSp>
        <p:nvGrpSpPr>
          <p:cNvPr id="5" name="Group 4"/>
          <p:cNvGrpSpPr>
            <a:grpSpLocks noChangeAspect="1"/>
          </p:cNvGrpSpPr>
          <p:nvPr/>
        </p:nvGrpSpPr>
        <p:grpSpPr>
          <a:xfrm>
            <a:off x="3376555" y="1862414"/>
            <a:ext cx="5671774" cy="4519556"/>
            <a:chOff x="5796136" y="331751"/>
            <a:chExt cx="2490910" cy="2451559"/>
          </a:xfrm>
        </p:grpSpPr>
        <p:cxnSp>
          <p:nvCxnSpPr>
            <p:cNvPr id="6" name="Straight Arrow Connector 14"/>
            <p:cNvCxnSpPr/>
            <p:nvPr/>
          </p:nvCxnSpPr>
          <p:spPr>
            <a:xfrm flipV="1">
              <a:off x="5796136" y="331751"/>
              <a:ext cx="0" cy="2450081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Arrow Connector 15"/>
            <p:cNvCxnSpPr/>
            <p:nvPr/>
          </p:nvCxnSpPr>
          <p:spPr>
            <a:xfrm>
              <a:off x="5796138" y="2781834"/>
              <a:ext cx="2490908" cy="1476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" name="TextBox 13"/>
          <p:cNvSpPr txBox="1"/>
          <p:nvPr/>
        </p:nvSpPr>
        <p:spPr>
          <a:xfrm>
            <a:off x="1688592" y="1817409"/>
            <a:ext cx="16711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Flight duration (h)</a:t>
            </a:r>
          </a:p>
        </p:txBody>
      </p:sp>
      <p:sp>
        <p:nvSpPr>
          <p:cNvPr id="9" name="TextBox 16"/>
          <p:cNvSpPr txBox="1"/>
          <p:nvPr/>
        </p:nvSpPr>
        <p:spPr>
          <a:xfrm>
            <a:off x="7752184" y="6488636"/>
            <a:ext cx="1663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Ticket price (€)</a:t>
            </a:r>
          </a:p>
        </p:txBody>
      </p:sp>
      <p:sp>
        <p:nvSpPr>
          <p:cNvPr id="10" name="Freeform 2"/>
          <p:cNvSpPr/>
          <p:nvPr/>
        </p:nvSpPr>
        <p:spPr>
          <a:xfrm>
            <a:off x="3503712" y="2463739"/>
            <a:ext cx="4069184" cy="3779073"/>
          </a:xfrm>
          <a:custGeom>
            <a:avLst/>
            <a:gdLst>
              <a:gd name="connsiteX0" fmla="*/ 0 w 2971800"/>
              <a:gd name="connsiteY0" fmla="*/ 0 h 4292600"/>
              <a:gd name="connsiteX1" fmla="*/ 152400 w 2971800"/>
              <a:gd name="connsiteY1" fmla="*/ 2501900 h 4292600"/>
              <a:gd name="connsiteX2" fmla="*/ 685800 w 2971800"/>
              <a:gd name="connsiteY2" fmla="*/ 3860800 h 4292600"/>
              <a:gd name="connsiteX3" fmla="*/ 2971800 w 2971800"/>
              <a:gd name="connsiteY3" fmla="*/ 4292600 h 4292600"/>
              <a:gd name="connsiteX0" fmla="*/ 0 w 2971800"/>
              <a:gd name="connsiteY0" fmla="*/ 0 h 4293615"/>
              <a:gd name="connsiteX1" fmla="*/ 152400 w 2971800"/>
              <a:gd name="connsiteY1" fmla="*/ 2501900 h 4293615"/>
              <a:gd name="connsiteX2" fmla="*/ 1168103 w 2971800"/>
              <a:gd name="connsiteY2" fmla="*/ 4120464 h 4293615"/>
              <a:gd name="connsiteX3" fmla="*/ 2971800 w 2971800"/>
              <a:gd name="connsiteY3" fmla="*/ 4292600 h 4293615"/>
              <a:gd name="connsiteX0" fmla="*/ 0 w 2971800"/>
              <a:gd name="connsiteY0" fmla="*/ 0 h 4292600"/>
              <a:gd name="connsiteX1" fmla="*/ 235875 w 2971800"/>
              <a:gd name="connsiteY1" fmla="*/ 2790415 h 4292600"/>
              <a:gd name="connsiteX2" fmla="*/ 1168103 w 2971800"/>
              <a:gd name="connsiteY2" fmla="*/ 4120464 h 4292600"/>
              <a:gd name="connsiteX3" fmla="*/ 2971800 w 2971800"/>
              <a:gd name="connsiteY3" fmla="*/ 4292600 h 4292600"/>
              <a:gd name="connsiteX0" fmla="*/ 0 w 2971800"/>
              <a:gd name="connsiteY0" fmla="*/ 0 h 4292600"/>
              <a:gd name="connsiteX1" fmla="*/ 235875 w 2971800"/>
              <a:gd name="connsiteY1" fmla="*/ 2790415 h 4292600"/>
              <a:gd name="connsiteX2" fmla="*/ 1168103 w 2971800"/>
              <a:gd name="connsiteY2" fmla="*/ 4120464 h 4292600"/>
              <a:gd name="connsiteX3" fmla="*/ 2971800 w 2971800"/>
              <a:gd name="connsiteY3" fmla="*/ 4292600 h 4292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71800" h="4292600">
                <a:moveTo>
                  <a:pt x="0" y="0"/>
                </a:moveTo>
                <a:cubicBezTo>
                  <a:pt x="19050" y="929216"/>
                  <a:pt x="87566" y="2103671"/>
                  <a:pt x="235875" y="2790415"/>
                </a:cubicBezTo>
                <a:cubicBezTo>
                  <a:pt x="384184" y="3477159"/>
                  <a:pt x="712116" y="3870100"/>
                  <a:pt x="1168103" y="4120464"/>
                </a:cubicBezTo>
                <a:cubicBezTo>
                  <a:pt x="1624090" y="4370828"/>
                  <a:pt x="2063750" y="4225925"/>
                  <a:pt x="2971800" y="4292600"/>
                </a:cubicBezTo>
              </a:path>
            </a:pathLst>
          </a:cu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Multiply 3"/>
          <p:cNvSpPr/>
          <p:nvPr/>
        </p:nvSpPr>
        <p:spPr>
          <a:xfrm>
            <a:off x="3647728" y="4650405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Multiply 10"/>
          <p:cNvSpPr/>
          <p:nvPr/>
        </p:nvSpPr>
        <p:spPr>
          <a:xfrm>
            <a:off x="3376560" y="2681504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Multiply 11"/>
          <p:cNvSpPr/>
          <p:nvPr/>
        </p:nvSpPr>
        <p:spPr>
          <a:xfrm>
            <a:off x="3719736" y="4929338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Multiply 12"/>
          <p:cNvSpPr/>
          <p:nvPr/>
        </p:nvSpPr>
        <p:spPr>
          <a:xfrm>
            <a:off x="4007768" y="5345800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Multiply 17"/>
          <p:cNvSpPr/>
          <p:nvPr/>
        </p:nvSpPr>
        <p:spPr>
          <a:xfrm>
            <a:off x="4583832" y="5793434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Multiply 18"/>
          <p:cNvSpPr/>
          <p:nvPr/>
        </p:nvSpPr>
        <p:spPr>
          <a:xfrm>
            <a:off x="5231904" y="6009458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Multiply 19"/>
          <p:cNvSpPr/>
          <p:nvPr/>
        </p:nvSpPr>
        <p:spPr>
          <a:xfrm>
            <a:off x="5447928" y="6065880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Multiply 21"/>
          <p:cNvSpPr/>
          <p:nvPr/>
        </p:nvSpPr>
        <p:spPr>
          <a:xfrm>
            <a:off x="7104112" y="6081466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Multiply 22"/>
          <p:cNvSpPr/>
          <p:nvPr/>
        </p:nvSpPr>
        <p:spPr>
          <a:xfrm>
            <a:off x="3863752" y="3545600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Multiply 23"/>
          <p:cNvSpPr/>
          <p:nvPr/>
        </p:nvSpPr>
        <p:spPr>
          <a:xfrm>
            <a:off x="4583832" y="3698000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Multiply 24"/>
          <p:cNvSpPr/>
          <p:nvPr/>
        </p:nvSpPr>
        <p:spPr>
          <a:xfrm>
            <a:off x="6023992" y="4857330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Multiply 25"/>
          <p:cNvSpPr/>
          <p:nvPr/>
        </p:nvSpPr>
        <p:spPr>
          <a:xfrm>
            <a:off x="6176392" y="3329576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Multiply 26"/>
          <p:cNvSpPr/>
          <p:nvPr/>
        </p:nvSpPr>
        <p:spPr>
          <a:xfrm>
            <a:off x="5375920" y="3921226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Multiply 27"/>
          <p:cNvSpPr/>
          <p:nvPr/>
        </p:nvSpPr>
        <p:spPr>
          <a:xfrm>
            <a:off x="5447928" y="4569298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Multiply 28"/>
          <p:cNvSpPr/>
          <p:nvPr/>
        </p:nvSpPr>
        <p:spPr>
          <a:xfrm>
            <a:off x="4151784" y="4353274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Multiply 29"/>
          <p:cNvSpPr/>
          <p:nvPr/>
        </p:nvSpPr>
        <p:spPr>
          <a:xfrm>
            <a:off x="5159896" y="5073354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Multiply 30"/>
          <p:cNvSpPr/>
          <p:nvPr/>
        </p:nvSpPr>
        <p:spPr>
          <a:xfrm>
            <a:off x="6096000" y="5433394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31"/>
          <p:cNvSpPr txBox="1"/>
          <p:nvPr/>
        </p:nvSpPr>
        <p:spPr>
          <a:xfrm>
            <a:off x="3376560" y="1319065"/>
            <a:ext cx="56717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Airplane tickets</a:t>
            </a:r>
          </a:p>
        </p:txBody>
      </p:sp>
      <p:sp>
        <p:nvSpPr>
          <p:cNvPr id="30" name="Étoile à 5 branches 29"/>
          <p:cNvSpPr/>
          <p:nvPr/>
        </p:nvSpPr>
        <p:spPr>
          <a:xfrm>
            <a:off x="3419160" y="5913576"/>
            <a:ext cx="418336" cy="380881"/>
          </a:xfrm>
          <a:prstGeom prst="star5">
            <a:avLst/>
          </a:prstGeom>
          <a:solidFill>
            <a:srgbClr val="FFFF00"/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Rectangle 31"/>
          <p:cNvSpPr/>
          <p:nvPr/>
        </p:nvSpPr>
        <p:spPr>
          <a:xfrm>
            <a:off x="6949440" y="4012611"/>
            <a:ext cx="3108960" cy="103475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Can we find the set of points that are </a:t>
            </a:r>
            <a:r>
              <a:rPr lang="en-US" b="1" dirty="0"/>
              <a:t>not dominated</a:t>
            </a:r>
            <a:r>
              <a:rPr lang="en-US" dirty="0"/>
              <a:t>?</a:t>
            </a:r>
          </a:p>
        </p:txBody>
      </p:sp>
      <p:sp>
        <p:nvSpPr>
          <p:cNvPr id="33" name="Rectangle 32"/>
          <p:cNvSpPr/>
          <p:nvPr/>
        </p:nvSpPr>
        <p:spPr>
          <a:xfrm>
            <a:off x="2477608" y="3150420"/>
            <a:ext cx="1284136" cy="670146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PARETO FRONT</a:t>
            </a:r>
          </a:p>
        </p:txBody>
      </p:sp>
    </p:spTree>
    <p:extLst>
      <p:ext uri="{BB962C8B-B14F-4D97-AF65-F5344CB8AC3E}">
        <p14:creationId xmlns:p14="http://schemas.microsoft.com/office/powerpoint/2010/main" val="2050936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32" grpId="0" animBg="1"/>
      <p:bldP spid="33" grpId="0" animBg="1"/>
    </p:bld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1298</Words>
  <Application>Microsoft Office PowerPoint</Application>
  <PresentationFormat>Grand écran</PresentationFormat>
  <Paragraphs>256</Paragraphs>
  <Slides>40</Slides>
  <Notes>13</Notes>
  <HiddenSlides>0</HiddenSlides>
  <MMClips>4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40</vt:i4>
      </vt:variant>
    </vt:vector>
  </HeadingPairs>
  <TitlesOfParts>
    <vt:vector size="47" baseType="lpstr">
      <vt:lpstr>Arial</vt:lpstr>
      <vt:lpstr>Calibri</vt:lpstr>
      <vt:lpstr>Calibri Light</vt:lpstr>
      <vt:lpstr>Cambria Math</vt:lpstr>
      <vt:lpstr>Raleway</vt:lpstr>
      <vt:lpstr>Times New Roman</vt:lpstr>
      <vt:lpstr>Thème Office</vt:lpstr>
      <vt:lpstr>Multi-Objective Optimization</vt:lpstr>
      <vt:lpstr>Outline</vt:lpstr>
      <vt:lpstr>Multi-objective problems</vt:lpstr>
      <vt:lpstr>Multi-objective problems</vt:lpstr>
      <vt:lpstr>Multi-objective problems</vt:lpstr>
      <vt:lpstr>Multi-objective problems</vt:lpstr>
      <vt:lpstr>Multi-objective problems</vt:lpstr>
      <vt:lpstr>Multi-objective problems</vt:lpstr>
      <vt:lpstr>Multi-objective problems</vt:lpstr>
      <vt:lpstr>Multi-objective problems</vt:lpstr>
      <vt:lpstr>Multi-objective problems</vt:lpstr>
      <vt:lpstr>Multi-objective optimization</vt:lpstr>
      <vt:lpstr>Multi-objective optimization</vt:lpstr>
      <vt:lpstr>Multi-objective optimization</vt:lpstr>
      <vt:lpstr>Multi-objective optimization</vt:lpstr>
      <vt:lpstr>Example: Influence in social networks</vt:lpstr>
      <vt:lpstr>Example: Influence in social networks</vt:lpstr>
      <vt:lpstr>Présentation PowerPoint</vt:lpstr>
      <vt:lpstr>Example: Ecosystem services</vt:lpstr>
      <vt:lpstr>Example: Ecosystem services</vt:lpstr>
      <vt:lpstr>Présentation PowerPoint</vt:lpstr>
      <vt:lpstr>Présentation PowerPoint</vt:lpstr>
      <vt:lpstr>Présentation PowerPoint</vt:lpstr>
      <vt:lpstr>NSGA-II (Non-Sorting Genetic Algorithm II)</vt:lpstr>
      <vt:lpstr>NSGA-II (Non-Sorting Genetic Algorithm II)</vt:lpstr>
      <vt:lpstr>NSGA-II (Non-Sorting Genetic Algorithm II)</vt:lpstr>
      <vt:lpstr>NSGA-II (Non-Sorting Genetic Algorithm II)</vt:lpstr>
      <vt:lpstr>NSGA-II (Non-Sorting Genetic Algorithm II)</vt:lpstr>
      <vt:lpstr>NSGA-II (Non-Sorting Genetic Algorithm II)</vt:lpstr>
      <vt:lpstr>Pareto-Archived Evolution Strategy (PAES)</vt:lpstr>
      <vt:lpstr>Pareto-Archived Evolution Strategy (PAES)</vt:lpstr>
      <vt:lpstr>MOEA/D</vt:lpstr>
      <vt:lpstr>MOEA/D</vt:lpstr>
      <vt:lpstr>MOEA/D</vt:lpstr>
      <vt:lpstr>Evaluation of MOEAs</vt:lpstr>
      <vt:lpstr>Evaluation of MOEAs</vt:lpstr>
      <vt:lpstr>Evaluation of MOEAs</vt:lpstr>
      <vt:lpstr>Evaluation of MOEAs</vt:lpstr>
      <vt:lpstr>MANY-objective optimization…?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Alberto Tonda</dc:creator>
  <cp:lastModifiedBy>Alberto Tonda</cp:lastModifiedBy>
  <cp:revision>51</cp:revision>
  <dcterms:created xsi:type="dcterms:W3CDTF">2020-06-05T13:14:31Z</dcterms:created>
  <dcterms:modified xsi:type="dcterms:W3CDTF">2023-07-03T13:50:49Z</dcterms:modified>
</cp:coreProperties>
</file>